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2" r:id="rId6"/>
    <p:sldId id="283" r:id="rId7"/>
    <p:sldId id="284" r:id="rId8"/>
    <p:sldId id="285" r:id="rId9"/>
    <p:sldId id="286" r:id="rId10"/>
    <p:sldId id="287" r:id="rId11"/>
    <p:sldId id="301" r:id="rId12"/>
    <p:sldId id="302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303" r:id="rId22"/>
    <p:sldId id="296" r:id="rId23"/>
    <p:sldId id="297" r:id="rId24"/>
    <p:sldId id="298" r:id="rId25"/>
    <p:sldId id="299" r:id="rId26"/>
    <p:sldId id="30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11/26/2020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11/26/2020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 ĐOÁN NHỮNG GIAO DỊCH GIAN LẬN TRONG SÀN FOREX</a:t>
            </a:r>
            <a:b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24/11/2020</a:t>
            </a:r>
            <a:b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r>
              <a:rPr lang="en-US" sz="2300" dirty="0" err="1">
                <a:solidFill>
                  <a:srgbClr val="5792BA"/>
                </a:solidFill>
              </a:rPr>
              <a:t>Nguyễ</a:t>
            </a:r>
            <a:r>
              <a:rPr lang="en-US" dirty="0" err="1">
                <a:solidFill>
                  <a:srgbClr val="5792BA"/>
                </a:solidFill>
              </a:rPr>
              <a:t>n</a:t>
            </a:r>
            <a:r>
              <a:rPr lang="en-US" dirty="0">
                <a:solidFill>
                  <a:srgbClr val="5792BA"/>
                </a:solidFill>
              </a:rPr>
              <a:t> </a:t>
            </a:r>
            <a:r>
              <a:rPr lang="en-US" dirty="0" err="1">
                <a:solidFill>
                  <a:srgbClr val="5792BA"/>
                </a:solidFill>
              </a:rPr>
              <a:t>Tấn</a:t>
            </a:r>
            <a:r>
              <a:rPr lang="en-US" dirty="0">
                <a:solidFill>
                  <a:srgbClr val="5792BA"/>
                </a:solidFill>
              </a:rPr>
              <a:t> </a:t>
            </a:r>
            <a:r>
              <a:rPr lang="en-US" dirty="0" err="1">
                <a:solidFill>
                  <a:srgbClr val="5792BA"/>
                </a:solidFill>
              </a:rPr>
              <a:t>Huy</a:t>
            </a:r>
            <a:endParaRPr lang="en-US" sz="2300" dirty="0">
              <a:solidFill>
                <a:srgbClr val="5792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5E530-9A2B-46F3-A6FE-59BAEE549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511814"/>
            <a:ext cx="9440034" cy="11302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 err="1"/>
              <a:t>Khám</a:t>
            </a:r>
            <a:r>
              <a:rPr lang="en-US" sz="4800" dirty="0"/>
              <a:t> </a:t>
            </a:r>
            <a:r>
              <a:rPr lang="en-US" sz="4800" dirty="0" err="1"/>
              <a:t>phá</a:t>
            </a:r>
            <a:r>
              <a:rPr lang="en-US" sz="4800" dirty="0"/>
              <a:t> </a:t>
            </a:r>
            <a:r>
              <a:rPr lang="en-US" sz="4800" dirty="0" err="1"/>
              <a:t>dữ</a:t>
            </a:r>
            <a:r>
              <a:rPr lang="en-US" sz="4800" dirty="0"/>
              <a:t> </a:t>
            </a:r>
            <a:r>
              <a:rPr lang="en-US" sz="4800" dirty="0" err="1"/>
              <a:t>liệu</a:t>
            </a:r>
            <a:r>
              <a:rPr lang="en-US" sz="4800" dirty="0"/>
              <a:t> – </a:t>
            </a:r>
            <a:r>
              <a:rPr lang="en-US" sz="4800" dirty="0" err="1"/>
              <a:t>Balance,Bonus</a:t>
            </a:r>
            <a:endParaRPr lang="en-US" sz="4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4C0182-96E7-4A1B-8EAB-F910C2F3ED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547807"/>
            <a:ext cx="10905066" cy="381680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9658695-086E-4B9B-A8B3-555A748F9A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724" y="678180"/>
            <a:ext cx="10644554" cy="35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chart, box and whisker chart&#10;&#10;Description automatically generated">
            <a:extLst>
              <a:ext uri="{FF2B5EF4-FFF2-40B4-BE49-F238E27FC236}">
                <a16:creationId xmlns:a16="http://schemas.microsoft.com/office/drawing/2014/main" id="{E5FD3FA6-DFE8-43EB-874B-17E97E0AE80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74" y="1232839"/>
            <a:ext cx="5054888" cy="2443234"/>
          </a:xfrm>
          <a:prstGeom prst="rect">
            <a:avLst/>
          </a:prstGeom>
        </p:spPr>
      </p:pic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486F6257-198B-47F3-AFEF-0F91F565D9C1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217" y="1080655"/>
            <a:ext cx="5319339" cy="2732024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8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BF6E4-26F2-42BA-9756-A2FC0A69A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Khám</a:t>
            </a:r>
            <a:r>
              <a:rPr lang="en-US" dirty="0"/>
              <a:t> </a:t>
            </a:r>
            <a:r>
              <a:rPr lang="en-US" dirty="0" err="1"/>
              <a:t>phá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xét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account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0A6253D-5EF5-4CE2-BE41-7FC4E78E0A1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122612" y="2686303"/>
          <a:ext cx="5937250" cy="27234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83995">
                  <a:extLst>
                    <a:ext uri="{9D8B030D-6E8A-4147-A177-3AD203B41FA5}">
                      <a16:colId xmlns:a16="http://schemas.microsoft.com/office/drawing/2014/main" val="4017380230"/>
                    </a:ext>
                  </a:extLst>
                </a:gridCol>
                <a:gridCol w="1483995">
                  <a:extLst>
                    <a:ext uri="{9D8B030D-6E8A-4147-A177-3AD203B41FA5}">
                      <a16:colId xmlns:a16="http://schemas.microsoft.com/office/drawing/2014/main" val="3592510518"/>
                    </a:ext>
                  </a:extLst>
                </a:gridCol>
                <a:gridCol w="1484630">
                  <a:extLst>
                    <a:ext uri="{9D8B030D-6E8A-4147-A177-3AD203B41FA5}">
                      <a16:colId xmlns:a16="http://schemas.microsoft.com/office/drawing/2014/main" val="282204217"/>
                    </a:ext>
                  </a:extLst>
                </a:gridCol>
                <a:gridCol w="1484630">
                  <a:extLst>
                    <a:ext uri="{9D8B030D-6E8A-4147-A177-3AD203B41FA5}">
                      <a16:colId xmlns:a16="http://schemas.microsoft.com/office/drawing/2014/main" val="2458152960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Giới thiệu biến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239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Tên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Ý nghĩa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Loại biến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Giá trị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76872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Num_of_order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Số lượng giao dịch hiện có của 1 tài khoản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Biến liên tục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Giá trị integer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782614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Sum_of_vol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Tổng số volume hiện đang giao dịch trong 1 tài khoản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Biến liên tục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Giá trị integer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1596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Num_of_sym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tổng số cặp tiền được giao dịch hiện đang giao dịch trong 1 tài khoản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Biến liên tục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Giá trị integer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7931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Volume_median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Giá trị trung vị tất cả các giao dịch hiện tại trong 1 tài khoản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Biến liên tục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Giá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trị</a:t>
                      </a:r>
                      <a:r>
                        <a:rPr lang="en-US" sz="1100" dirty="0">
                          <a:effectLst/>
                        </a:rPr>
                        <a:t> float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767641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458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E5CED-A3AF-4662-A154-8EDB09CB7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952" y="3911442"/>
            <a:ext cx="8314095" cy="197959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/>
              <a:t>Khám</a:t>
            </a:r>
            <a:r>
              <a:rPr lang="en-US" sz="3600" dirty="0"/>
              <a:t> </a:t>
            </a:r>
            <a:r>
              <a:rPr lang="en-US" sz="3600" dirty="0" err="1"/>
              <a:t>phá</a:t>
            </a:r>
            <a:r>
              <a:rPr lang="en-US" sz="3600" dirty="0"/>
              <a:t> </a:t>
            </a:r>
            <a:r>
              <a:rPr lang="en-US" sz="3600" dirty="0" err="1"/>
              <a:t>dữ</a:t>
            </a:r>
            <a:r>
              <a:rPr lang="en-US" sz="3600" dirty="0"/>
              <a:t> </a:t>
            </a:r>
            <a:r>
              <a:rPr lang="en-US" sz="3600" dirty="0" err="1"/>
              <a:t>liệu</a:t>
            </a:r>
            <a:r>
              <a:rPr lang="en-US" sz="3600" dirty="0"/>
              <a:t> – </a:t>
            </a:r>
            <a:r>
              <a:rPr lang="en-US" sz="3600" dirty="0" err="1"/>
              <a:t>Num_of_order</a:t>
            </a:r>
            <a:endParaRPr lang="en-US" sz="36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3DBA5AD-10C8-4C9E-A2E4-37834152A0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410" y="773380"/>
            <a:ext cx="3200400" cy="2743200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Chart, box and whisker chart&#10;&#10;Description automatically generated">
            <a:extLst>
              <a:ext uri="{FF2B5EF4-FFF2-40B4-BE49-F238E27FC236}">
                <a16:creationId xmlns:a16="http://schemas.microsoft.com/office/drawing/2014/main" id="{463FDCC2-7949-4CB6-BE33-514B56D238B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49" y="932310"/>
            <a:ext cx="3115911" cy="2496689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FEF67420-C2EF-496D-8511-54DA2D6E3B4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8837" y="773380"/>
            <a:ext cx="3200400" cy="2743200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926F8AF-45D6-46BD-B4AF-64E8AA6877E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7264" y="759482"/>
            <a:ext cx="3200400" cy="2743200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Shape, square&#10;&#10;Description automatically generated">
            <a:extLst>
              <a:ext uri="{FF2B5EF4-FFF2-40B4-BE49-F238E27FC236}">
                <a16:creationId xmlns:a16="http://schemas.microsoft.com/office/drawing/2014/main" id="{FF3787C2-84FF-4F08-87D7-75D9D214B23C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264" y="865347"/>
            <a:ext cx="3200400" cy="2496689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108" y="1016000"/>
            <a:ext cx="3449365" cy="228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61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09CC9A-E073-451F-966A-42FFBED36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4" y="845387"/>
            <a:ext cx="3578277" cy="1066689"/>
          </a:xfrm>
        </p:spPr>
        <p:txBody>
          <a:bodyPr anchor="b">
            <a:normAutofit/>
          </a:bodyPr>
          <a:lstStyle/>
          <a:p>
            <a:pPr algn="l"/>
            <a:r>
              <a:rPr lang="en-US" sz="2400" dirty="0" err="1"/>
              <a:t>Khám</a:t>
            </a:r>
            <a:r>
              <a:rPr lang="en-US" sz="2400" dirty="0"/>
              <a:t> </a:t>
            </a:r>
            <a:r>
              <a:rPr lang="en-US" sz="2400" dirty="0" err="1"/>
              <a:t>phá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– </a:t>
            </a:r>
            <a:r>
              <a:rPr lang="en-US" sz="2400" dirty="0" err="1"/>
              <a:t>Sum_of_vol</a:t>
            </a:r>
            <a:endParaRPr lang="en-US" sz="24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CD8820C-CAA2-4BE8-8D16-661299D31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endParaRPr lang="en-US" sz="1600" dirty="0"/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482" y="237360"/>
            <a:ext cx="4471035" cy="334073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008" y="3579090"/>
            <a:ext cx="4953635" cy="332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439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675FF6-18D4-4A0B-AFEC-607FD72E7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 err="1"/>
              <a:t>Khám</a:t>
            </a:r>
            <a:r>
              <a:rPr lang="en-US" sz="4200" dirty="0"/>
              <a:t> </a:t>
            </a:r>
            <a:r>
              <a:rPr lang="en-US" sz="4200" dirty="0" err="1"/>
              <a:t>phá</a:t>
            </a:r>
            <a:r>
              <a:rPr lang="en-US" sz="4200" dirty="0"/>
              <a:t> </a:t>
            </a:r>
            <a:r>
              <a:rPr lang="en-US" sz="4200" dirty="0" err="1"/>
              <a:t>dữ</a:t>
            </a:r>
            <a:r>
              <a:rPr lang="en-US" sz="4200" dirty="0"/>
              <a:t> </a:t>
            </a:r>
            <a:r>
              <a:rPr lang="en-US" sz="4200" dirty="0" err="1"/>
              <a:t>liệu</a:t>
            </a:r>
            <a:r>
              <a:rPr lang="en-US" sz="4200" dirty="0"/>
              <a:t> – </a:t>
            </a:r>
            <a:r>
              <a:rPr lang="en-US" sz="4200" dirty="0" err="1"/>
              <a:t>Num_of_sym</a:t>
            </a:r>
            <a:endParaRPr lang="en-US" sz="4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B938238A-2BAA-48BA-921E-562A073D28D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064" y="0"/>
            <a:ext cx="4835542" cy="3411244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871" y="3411244"/>
            <a:ext cx="4864735" cy="336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53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24EC32-D0E5-41E3-A59B-6D9F47188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US" sz="2400"/>
              <a:t>Khám phá dữ liệu – Target</a:t>
            </a:r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4F001C7E-7CE8-4E81-9AEB-3FDB289F9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endParaRPr lang="en-US" sz="1600"/>
          </a:p>
        </p:txBody>
      </p:sp>
      <p:pic>
        <p:nvPicPr>
          <p:cNvPr id="4" name="Content Placeholder 3" descr="A picture containing shape&#10;&#10;Description automatically generated">
            <a:extLst>
              <a:ext uri="{FF2B5EF4-FFF2-40B4-BE49-F238E27FC236}">
                <a16:creationId xmlns:a16="http://schemas.microsoft.com/office/drawing/2014/main" id="{6B877384-819C-407C-8B62-2EE46883DB00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351" y="1421117"/>
            <a:ext cx="6161183" cy="402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936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BEC37-A3DC-4180-B199-E9E98EA6F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0B999-A6FA-4E1A-96E6-B6971294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lận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thường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mở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ít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cùng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lần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volume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bình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rất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khoảng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1-4,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tổng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volume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bình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account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lận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rất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18+-8,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balance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bonus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nhỏ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cặp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tiền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thường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chứa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EUR,GPB,USD,JPY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cặp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tiền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tỉ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profit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42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E702B083-54F7-41CA-9C6D-B87D3568398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761E6-4F22-4801-B9DD-AA509A304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609599"/>
            <a:ext cx="2799465" cy="5273675"/>
          </a:xfrm>
        </p:spPr>
        <p:txBody>
          <a:bodyPr>
            <a:normAutofit/>
          </a:bodyPr>
          <a:lstStyle/>
          <a:p>
            <a:pPr algn="l"/>
            <a:r>
              <a:rPr lang="en-US"/>
              <a:t>Modeling</a:t>
            </a:r>
          </a:p>
        </p:txBody>
      </p:sp>
      <p:sp useBgFill="1">
        <p:nvSpPr>
          <p:cNvPr id="14" name="Freeform: Shape 10">
            <a:extLst>
              <a:ext uri="{FF2B5EF4-FFF2-40B4-BE49-F238E27FC236}">
                <a16:creationId xmlns:a16="http://schemas.microsoft.com/office/drawing/2014/main" id="{92AA17E1-8D32-49FA-8C33-D57631B4E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83806" y="-2"/>
            <a:ext cx="8108194" cy="6858002"/>
          </a:xfrm>
          <a:custGeom>
            <a:avLst/>
            <a:gdLst>
              <a:gd name="connsiteX0" fmla="*/ 4629960 w 8108194"/>
              <a:gd name="connsiteY0" fmla="*/ 0 h 6858002"/>
              <a:gd name="connsiteX1" fmla="*/ 0 w 8108194"/>
              <a:gd name="connsiteY1" fmla="*/ 0 h 6858002"/>
              <a:gd name="connsiteX2" fmla="*/ 0 w 8108194"/>
              <a:gd name="connsiteY2" fmla="*/ 6858002 h 6858002"/>
              <a:gd name="connsiteX3" fmla="*/ 1406984 w 8108194"/>
              <a:gd name="connsiteY3" fmla="*/ 6858002 h 6858002"/>
              <a:gd name="connsiteX4" fmla="*/ 4629960 w 8108194"/>
              <a:gd name="connsiteY4" fmla="*/ 6858002 h 6858002"/>
              <a:gd name="connsiteX5" fmla="*/ 7761129 w 8108194"/>
              <a:gd name="connsiteY5" fmla="*/ 6858002 h 6858002"/>
              <a:gd name="connsiteX6" fmla="*/ 7795626 w 8108194"/>
              <a:gd name="connsiteY6" fmla="*/ 6702327 h 6858002"/>
              <a:gd name="connsiteX7" fmla="*/ 7828504 w 8108194"/>
              <a:gd name="connsiteY7" fmla="*/ 6547336 h 6858002"/>
              <a:gd name="connsiteX8" fmla="*/ 7860686 w 8108194"/>
              <a:gd name="connsiteY8" fmla="*/ 6391660 h 6858002"/>
              <a:gd name="connsiteX9" fmla="*/ 7888239 w 8108194"/>
              <a:gd name="connsiteY9" fmla="*/ 6235297 h 6858002"/>
              <a:gd name="connsiteX10" fmla="*/ 7916023 w 8108194"/>
              <a:gd name="connsiteY10" fmla="*/ 6079621 h 6858002"/>
              <a:gd name="connsiteX11" fmla="*/ 7941955 w 8108194"/>
              <a:gd name="connsiteY11" fmla="*/ 5923258 h 6858002"/>
              <a:gd name="connsiteX12" fmla="*/ 7964181 w 8108194"/>
              <a:gd name="connsiteY12" fmla="*/ 5768953 h 6858002"/>
              <a:gd name="connsiteX13" fmla="*/ 7985250 w 8108194"/>
              <a:gd name="connsiteY13" fmla="*/ 5612591 h 6858002"/>
              <a:gd name="connsiteX14" fmla="*/ 8004468 w 8108194"/>
              <a:gd name="connsiteY14" fmla="*/ 5456914 h 6858002"/>
              <a:gd name="connsiteX15" fmla="*/ 8021137 w 8108194"/>
              <a:gd name="connsiteY15" fmla="*/ 5303981 h 6858002"/>
              <a:gd name="connsiteX16" fmla="*/ 8037808 w 8108194"/>
              <a:gd name="connsiteY16" fmla="*/ 5148990 h 6858002"/>
              <a:gd name="connsiteX17" fmla="*/ 8051700 w 8108194"/>
              <a:gd name="connsiteY17" fmla="*/ 4996057 h 6858002"/>
              <a:gd name="connsiteX18" fmla="*/ 8062581 w 8108194"/>
              <a:gd name="connsiteY18" fmla="*/ 4843123 h 6858002"/>
              <a:gd name="connsiteX19" fmla="*/ 8073927 w 8108194"/>
              <a:gd name="connsiteY19" fmla="*/ 4690876 h 6858002"/>
              <a:gd name="connsiteX20" fmla="*/ 8083419 w 8108194"/>
              <a:gd name="connsiteY20" fmla="*/ 4540000 h 6858002"/>
              <a:gd name="connsiteX21" fmla="*/ 8090134 w 8108194"/>
              <a:gd name="connsiteY21" fmla="*/ 4390495 h 6858002"/>
              <a:gd name="connsiteX22" fmla="*/ 8095922 w 8108194"/>
              <a:gd name="connsiteY22" fmla="*/ 4240991 h 6858002"/>
              <a:gd name="connsiteX23" fmla="*/ 8101479 w 8108194"/>
              <a:gd name="connsiteY23" fmla="*/ 4092858 h 6858002"/>
              <a:gd name="connsiteX24" fmla="*/ 8104026 w 8108194"/>
              <a:gd name="connsiteY24" fmla="*/ 3946783 h 6858002"/>
              <a:gd name="connsiteX25" fmla="*/ 8106804 w 8108194"/>
              <a:gd name="connsiteY25" fmla="*/ 3800707 h 6858002"/>
              <a:gd name="connsiteX26" fmla="*/ 8108194 w 8108194"/>
              <a:gd name="connsiteY26" fmla="*/ 3656689 h 6858002"/>
              <a:gd name="connsiteX27" fmla="*/ 8106804 w 8108194"/>
              <a:gd name="connsiteY27" fmla="*/ 3514043 h 6858002"/>
              <a:gd name="connsiteX28" fmla="*/ 8106804 w 8108194"/>
              <a:gd name="connsiteY28" fmla="*/ 3372768 h 6858002"/>
              <a:gd name="connsiteX29" fmla="*/ 8104026 w 8108194"/>
              <a:gd name="connsiteY29" fmla="*/ 3232865 h 6858002"/>
              <a:gd name="connsiteX30" fmla="*/ 8099859 w 8108194"/>
              <a:gd name="connsiteY30" fmla="*/ 3095705 h 6858002"/>
              <a:gd name="connsiteX31" fmla="*/ 8095922 w 8108194"/>
              <a:gd name="connsiteY31" fmla="*/ 2959917 h 6858002"/>
              <a:gd name="connsiteX32" fmla="*/ 8091523 w 8108194"/>
              <a:gd name="connsiteY32" fmla="*/ 2826871 h 6858002"/>
              <a:gd name="connsiteX33" fmla="*/ 8084809 w 8108194"/>
              <a:gd name="connsiteY33" fmla="*/ 2694512 h 6858002"/>
              <a:gd name="connsiteX34" fmla="*/ 8077631 w 8108194"/>
              <a:gd name="connsiteY34" fmla="*/ 2564211 h 6858002"/>
              <a:gd name="connsiteX35" fmla="*/ 8071149 w 8108194"/>
              <a:gd name="connsiteY35" fmla="*/ 2436652 h 6858002"/>
              <a:gd name="connsiteX36" fmla="*/ 8052857 w 8108194"/>
              <a:gd name="connsiteY36" fmla="*/ 2187706 h 6858002"/>
              <a:gd name="connsiteX37" fmla="*/ 8033409 w 8108194"/>
              <a:gd name="connsiteY37" fmla="*/ 1949048 h 6858002"/>
              <a:gd name="connsiteX38" fmla="*/ 8013034 w 8108194"/>
              <a:gd name="connsiteY38" fmla="*/ 1719991 h 6858002"/>
              <a:gd name="connsiteX39" fmla="*/ 7990575 w 8108194"/>
              <a:gd name="connsiteY39" fmla="*/ 1503278 h 6858002"/>
              <a:gd name="connsiteX40" fmla="*/ 7967191 w 8108194"/>
              <a:gd name="connsiteY40" fmla="*/ 1296166 h 6858002"/>
              <a:gd name="connsiteX41" fmla="*/ 7941955 w 8108194"/>
              <a:gd name="connsiteY41" fmla="*/ 1104142 h 6858002"/>
              <a:gd name="connsiteX42" fmla="*/ 7917180 w 8108194"/>
              <a:gd name="connsiteY42" fmla="*/ 923777 h 6858002"/>
              <a:gd name="connsiteX43" fmla="*/ 7892407 w 8108194"/>
              <a:gd name="connsiteY43" fmla="*/ 757813 h 6858002"/>
              <a:gd name="connsiteX44" fmla="*/ 7869022 w 8108194"/>
              <a:gd name="connsiteY44" fmla="*/ 605566 h 6858002"/>
              <a:gd name="connsiteX45" fmla="*/ 7846795 w 8108194"/>
              <a:gd name="connsiteY45" fmla="*/ 470463 h 6858002"/>
              <a:gd name="connsiteX46" fmla="*/ 7825725 w 8108194"/>
              <a:gd name="connsiteY46" fmla="*/ 348391 h 6858002"/>
              <a:gd name="connsiteX47" fmla="*/ 7808129 w 8108194"/>
              <a:gd name="connsiteY47" fmla="*/ 245521 h 6858002"/>
              <a:gd name="connsiteX48" fmla="*/ 7791459 w 8108194"/>
              <a:gd name="connsiteY48" fmla="*/ 159110 h 6858002"/>
              <a:gd name="connsiteX49" fmla="*/ 7767610 w 8108194"/>
              <a:gd name="connsiteY49" fmla="*/ 40466 h 6858002"/>
              <a:gd name="connsiteX50" fmla="*/ 7759507 w 8108194"/>
              <a:gd name="connsiteY50" fmla="*/ 4 h 6858002"/>
              <a:gd name="connsiteX51" fmla="*/ 7768809 w 8108194"/>
              <a:gd name="connsiteY51" fmla="*/ 4 h 6858002"/>
              <a:gd name="connsiteX52" fmla="*/ 7768809 w 8108194"/>
              <a:gd name="connsiteY52" fmla="*/ 3 h 6858002"/>
              <a:gd name="connsiteX53" fmla="*/ 4629960 w 8108194"/>
              <a:gd name="connsiteY53" fmla="*/ 3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108194" h="6858002">
                <a:moveTo>
                  <a:pt x="4629960" y="0"/>
                </a:moveTo>
                <a:lnTo>
                  <a:pt x="0" y="0"/>
                </a:lnTo>
                <a:lnTo>
                  <a:pt x="0" y="6858002"/>
                </a:lnTo>
                <a:lnTo>
                  <a:pt x="1406984" y="6858002"/>
                </a:lnTo>
                <a:lnTo>
                  <a:pt x="4629960" y="6858002"/>
                </a:lnTo>
                <a:lnTo>
                  <a:pt x="7761129" y="6858002"/>
                </a:lnTo>
                <a:lnTo>
                  <a:pt x="7795626" y="6702327"/>
                </a:lnTo>
                <a:lnTo>
                  <a:pt x="7828504" y="6547336"/>
                </a:lnTo>
                <a:lnTo>
                  <a:pt x="7860686" y="6391660"/>
                </a:lnTo>
                <a:lnTo>
                  <a:pt x="7888239" y="6235297"/>
                </a:lnTo>
                <a:lnTo>
                  <a:pt x="7916023" y="6079621"/>
                </a:lnTo>
                <a:lnTo>
                  <a:pt x="7941955" y="5923258"/>
                </a:lnTo>
                <a:lnTo>
                  <a:pt x="7964181" y="5768953"/>
                </a:lnTo>
                <a:lnTo>
                  <a:pt x="7985250" y="5612591"/>
                </a:lnTo>
                <a:lnTo>
                  <a:pt x="8004468" y="5456914"/>
                </a:lnTo>
                <a:lnTo>
                  <a:pt x="8021137" y="5303981"/>
                </a:lnTo>
                <a:lnTo>
                  <a:pt x="8037808" y="5148990"/>
                </a:lnTo>
                <a:lnTo>
                  <a:pt x="8051700" y="4996057"/>
                </a:lnTo>
                <a:lnTo>
                  <a:pt x="8062581" y="4843123"/>
                </a:lnTo>
                <a:lnTo>
                  <a:pt x="8073927" y="4690876"/>
                </a:lnTo>
                <a:lnTo>
                  <a:pt x="8083419" y="4540000"/>
                </a:lnTo>
                <a:lnTo>
                  <a:pt x="8090134" y="4390495"/>
                </a:lnTo>
                <a:lnTo>
                  <a:pt x="8095922" y="4240991"/>
                </a:lnTo>
                <a:lnTo>
                  <a:pt x="8101479" y="4092858"/>
                </a:lnTo>
                <a:lnTo>
                  <a:pt x="8104026" y="3946783"/>
                </a:lnTo>
                <a:lnTo>
                  <a:pt x="8106804" y="3800707"/>
                </a:lnTo>
                <a:lnTo>
                  <a:pt x="8108194" y="3656689"/>
                </a:lnTo>
                <a:lnTo>
                  <a:pt x="8106804" y="3514043"/>
                </a:lnTo>
                <a:lnTo>
                  <a:pt x="8106804" y="3372768"/>
                </a:lnTo>
                <a:lnTo>
                  <a:pt x="8104026" y="3232865"/>
                </a:lnTo>
                <a:lnTo>
                  <a:pt x="8099859" y="3095705"/>
                </a:lnTo>
                <a:lnTo>
                  <a:pt x="8095922" y="2959917"/>
                </a:lnTo>
                <a:lnTo>
                  <a:pt x="8091523" y="2826871"/>
                </a:lnTo>
                <a:lnTo>
                  <a:pt x="8084809" y="2694512"/>
                </a:lnTo>
                <a:lnTo>
                  <a:pt x="8077631" y="2564211"/>
                </a:lnTo>
                <a:lnTo>
                  <a:pt x="8071149" y="2436652"/>
                </a:lnTo>
                <a:lnTo>
                  <a:pt x="8052857" y="2187706"/>
                </a:lnTo>
                <a:lnTo>
                  <a:pt x="8033409" y="1949048"/>
                </a:lnTo>
                <a:lnTo>
                  <a:pt x="8013034" y="1719991"/>
                </a:lnTo>
                <a:lnTo>
                  <a:pt x="7990575" y="1503278"/>
                </a:lnTo>
                <a:lnTo>
                  <a:pt x="7967191" y="1296166"/>
                </a:lnTo>
                <a:lnTo>
                  <a:pt x="7941955" y="1104142"/>
                </a:lnTo>
                <a:lnTo>
                  <a:pt x="7917180" y="923777"/>
                </a:lnTo>
                <a:lnTo>
                  <a:pt x="7892407" y="757813"/>
                </a:lnTo>
                <a:lnTo>
                  <a:pt x="7869022" y="605566"/>
                </a:lnTo>
                <a:lnTo>
                  <a:pt x="7846795" y="470463"/>
                </a:lnTo>
                <a:lnTo>
                  <a:pt x="7825725" y="348391"/>
                </a:lnTo>
                <a:lnTo>
                  <a:pt x="7808129" y="245521"/>
                </a:lnTo>
                <a:lnTo>
                  <a:pt x="7791459" y="159110"/>
                </a:lnTo>
                <a:lnTo>
                  <a:pt x="7767610" y="40466"/>
                </a:lnTo>
                <a:lnTo>
                  <a:pt x="7759507" y="4"/>
                </a:lnTo>
                <a:lnTo>
                  <a:pt x="7768809" y="4"/>
                </a:lnTo>
                <a:lnTo>
                  <a:pt x="7768809" y="3"/>
                </a:lnTo>
                <a:lnTo>
                  <a:pt x="4629960" y="3"/>
                </a:lnTo>
                <a:close/>
              </a:path>
            </a:pathLst>
          </a:cu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533" y="388390"/>
            <a:ext cx="4738179" cy="3544107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094" y="3313893"/>
            <a:ext cx="4738179" cy="354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65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E702B083-54F7-41CA-9C6D-B87D3568398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761E6-4F22-4801-B9DD-AA509A304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609599"/>
            <a:ext cx="2799465" cy="5273675"/>
          </a:xfrm>
        </p:spPr>
        <p:txBody>
          <a:bodyPr>
            <a:normAutofit/>
          </a:bodyPr>
          <a:lstStyle/>
          <a:p>
            <a:pPr algn="l"/>
            <a:r>
              <a:rPr lang="en-US"/>
              <a:t>Modeling</a:t>
            </a:r>
          </a:p>
        </p:txBody>
      </p:sp>
      <p:sp useBgFill="1">
        <p:nvSpPr>
          <p:cNvPr id="14" name="Freeform: Shape 10">
            <a:extLst>
              <a:ext uri="{FF2B5EF4-FFF2-40B4-BE49-F238E27FC236}">
                <a16:creationId xmlns:a16="http://schemas.microsoft.com/office/drawing/2014/main" id="{92AA17E1-8D32-49FA-8C33-D57631B4E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83806" y="-2"/>
            <a:ext cx="8108194" cy="6858002"/>
          </a:xfrm>
          <a:custGeom>
            <a:avLst/>
            <a:gdLst>
              <a:gd name="connsiteX0" fmla="*/ 4629960 w 8108194"/>
              <a:gd name="connsiteY0" fmla="*/ 0 h 6858002"/>
              <a:gd name="connsiteX1" fmla="*/ 0 w 8108194"/>
              <a:gd name="connsiteY1" fmla="*/ 0 h 6858002"/>
              <a:gd name="connsiteX2" fmla="*/ 0 w 8108194"/>
              <a:gd name="connsiteY2" fmla="*/ 6858002 h 6858002"/>
              <a:gd name="connsiteX3" fmla="*/ 1406984 w 8108194"/>
              <a:gd name="connsiteY3" fmla="*/ 6858002 h 6858002"/>
              <a:gd name="connsiteX4" fmla="*/ 4629960 w 8108194"/>
              <a:gd name="connsiteY4" fmla="*/ 6858002 h 6858002"/>
              <a:gd name="connsiteX5" fmla="*/ 7761129 w 8108194"/>
              <a:gd name="connsiteY5" fmla="*/ 6858002 h 6858002"/>
              <a:gd name="connsiteX6" fmla="*/ 7795626 w 8108194"/>
              <a:gd name="connsiteY6" fmla="*/ 6702327 h 6858002"/>
              <a:gd name="connsiteX7" fmla="*/ 7828504 w 8108194"/>
              <a:gd name="connsiteY7" fmla="*/ 6547336 h 6858002"/>
              <a:gd name="connsiteX8" fmla="*/ 7860686 w 8108194"/>
              <a:gd name="connsiteY8" fmla="*/ 6391660 h 6858002"/>
              <a:gd name="connsiteX9" fmla="*/ 7888239 w 8108194"/>
              <a:gd name="connsiteY9" fmla="*/ 6235297 h 6858002"/>
              <a:gd name="connsiteX10" fmla="*/ 7916023 w 8108194"/>
              <a:gd name="connsiteY10" fmla="*/ 6079621 h 6858002"/>
              <a:gd name="connsiteX11" fmla="*/ 7941955 w 8108194"/>
              <a:gd name="connsiteY11" fmla="*/ 5923258 h 6858002"/>
              <a:gd name="connsiteX12" fmla="*/ 7964181 w 8108194"/>
              <a:gd name="connsiteY12" fmla="*/ 5768953 h 6858002"/>
              <a:gd name="connsiteX13" fmla="*/ 7985250 w 8108194"/>
              <a:gd name="connsiteY13" fmla="*/ 5612591 h 6858002"/>
              <a:gd name="connsiteX14" fmla="*/ 8004468 w 8108194"/>
              <a:gd name="connsiteY14" fmla="*/ 5456914 h 6858002"/>
              <a:gd name="connsiteX15" fmla="*/ 8021137 w 8108194"/>
              <a:gd name="connsiteY15" fmla="*/ 5303981 h 6858002"/>
              <a:gd name="connsiteX16" fmla="*/ 8037808 w 8108194"/>
              <a:gd name="connsiteY16" fmla="*/ 5148990 h 6858002"/>
              <a:gd name="connsiteX17" fmla="*/ 8051700 w 8108194"/>
              <a:gd name="connsiteY17" fmla="*/ 4996057 h 6858002"/>
              <a:gd name="connsiteX18" fmla="*/ 8062581 w 8108194"/>
              <a:gd name="connsiteY18" fmla="*/ 4843123 h 6858002"/>
              <a:gd name="connsiteX19" fmla="*/ 8073927 w 8108194"/>
              <a:gd name="connsiteY19" fmla="*/ 4690876 h 6858002"/>
              <a:gd name="connsiteX20" fmla="*/ 8083419 w 8108194"/>
              <a:gd name="connsiteY20" fmla="*/ 4540000 h 6858002"/>
              <a:gd name="connsiteX21" fmla="*/ 8090134 w 8108194"/>
              <a:gd name="connsiteY21" fmla="*/ 4390495 h 6858002"/>
              <a:gd name="connsiteX22" fmla="*/ 8095922 w 8108194"/>
              <a:gd name="connsiteY22" fmla="*/ 4240991 h 6858002"/>
              <a:gd name="connsiteX23" fmla="*/ 8101479 w 8108194"/>
              <a:gd name="connsiteY23" fmla="*/ 4092858 h 6858002"/>
              <a:gd name="connsiteX24" fmla="*/ 8104026 w 8108194"/>
              <a:gd name="connsiteY24" fmla="*/ 3946783 h 6858002"/>
              <a:gd name="connsiteX25" fmla="*/ 8106804 w 8108194"/>
              <a:gd name="connsiteY25" fmla="*/ 3800707 h 6858002"/>
              <a:gd name="connsiteX26" fmla="*/ 8108194 w 8108194"/>
              <a:gd name="connsiteY26" fmla="*/ 3656689 h 6858002"/>
              <a:gd name="connsiteX27" fmla="*/ 8106804 w 8108194"/>
              <a:gd name="connsiteY27" fmla="*/ 3514043 h 6858002"/>
              <a:gd name="connsiteX28" fmla="*/ 8106804 w 8108194"/>
              <a:gd name="connsiteY28" fmla="*/ 3372768 h 6858002"/>
              <a:gd name="connsiteX29" fmla="*/ 8104026 w 8108194"/>
              <a:gd name="connsiteY29" fmla="*/ 3232865 h 6858002"/>
              <a:gd name="connsiteX30" fmla="*/ 8099859 w 8108194"/>
              <a:gd name="connsiteY30" fmla="*/ 3095705 h 6858002"/>
              <a:gd name="connsiteX31" fmla="*/ 8095922 w 8108194"/>
              <a:gd name="connsiteY31" fmla="*/ 2959917 h 6858002"/>
              <a:gd name="connsiteX32" fmla="*/ 8091523 w 8108194"/>
              <a:gd name="connsiteY32" fmla="*/ 2826871 h 6858002"/>
              <a:gd name="connsiteX33" fmla="*/ 8084809 w 8108194"/>
              <a:gd name="connsiteY33" fmla="*/ 2694512 h 6858002"/>
              <a:gd name="connsiteX34" fmla="*/ 8077631 w 8108194"/>
              <a:gd name="connsiteY34" fmla="*/ 2564211 h 6858002"/>
              <a:gd name="connsiteX35" fmla="*/ 8071149 w 8108194"/>
              <a:gd name="connsiteY35" fmla="*/ 2436652 h 6858002"/>
              <a:gd name="connsiteX36" fmla="*/ 8052857 w 8108194"/>
              <a:gd name="connsiteY36" fmla="*/ 2187706 h 6858002"/>
              <a:gd name="connsiteX37" fmla="*/ 8033409 w 8108194"/>
              <a:gd name="connsiteY37" fmla="*/ 1949048 h 6858002"/>
              <a:gd name="connsiteX38" fmla="*/ 8013034 w 8108194"/>
              <a:gd name="connsiteY38" fmla="*/ 1719991 h 6858002"/>
              <a:gd name="connsiteX39" fmla="*/ 7990575 w 8108194"/>
              <a:gd name="connsiteY39" fmla="*/ 1503278 h 6858002"/>
              <a:gd name="connsiteX40" fmla="*/ 7967191 w 8108194"/>
              <a:gd name="connsiteY40" fmla="*/ 1296166 h 6858002"/>
              <a:gd name="connsiteX41" fmla="*/ 7941955 w 8108194"/>
              <a:gd name="connsiteY41" fmla="*/ 1104142 h 6858002"/>
              <a:gd name="connsiteX42" fmla="*/ 7917180 w 8108194"/>
              <a:gd name="connsiteY42" fmla="*/ 923777 h 6858002"/>
              <a:gd name="connsiteX43" fmla="*/ 7892407 w 8108194"/>
              <a:gd name="connsiteY43" fmla="*/ 757813 h 6858002"/>
              <a:gd name="connsiteX44" fmla="*/ 7869022 w 8108194"/>
              <a:gd name="connsiteY44" fmla="*/ 605566 h 6858002"/>
              <a:gd name="connsiteX45" fmla="*/ 7846795 w 8108194"/>
              <a:gd name="connsiteY45" fmla="*/ 470463 h 6858002"/>
              <a:gd name="connsiteX46" fmla="*/ 7825725 w 8108194"/>
              <a:gd name="connsiteY46" fmla="*/ 348391 h 6858002"/>
              <a:gd name="connsiteX47" fmla="*/ 7808129 w 8108194"/>
              <a:gd name="connsiteY47" fmla="*/ 245521 h 6858002"/>
              <a:gd name="connsiteX48" fmla="*/ 7791459 w 8108194"/>
              <a:gd name="connsiteY48" fmla="*/ 159110 h 6858002"/>
              <a:gd name="connsiteX49" fmla="*/ 7767610 w 8108194"/>
              <a:gd name="connsiteY49" fmla="*/ 40466 h 6858002"/>
              <a:gd name="connsiteX50" fmla="*/ 7759507 w 8108194"/>
              <a:gd name="connsiteY50" fmla="*/ 4 h 6858002"/>
              <a:gd name="connsiteX51" fmla="*/ 7768809 w 8108194"/>
              <a:gd name="connsiteY51" fmla="*/ 4 h 6858002"/>
              <a:gd name="connsiteX52" fmla="*/ 7768809 w 8108194"/>
              <a:gd name="connsiteY52" fmla="*/ 3 h 6858002"/>
              <a:gd name="connsiteX53" fmla="*/ 4629960 w 8108194"/>
              <a:gd name="connsiteY53" fmla="*/ 3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108194" h="6858002">
                <a:moveTo>
                  <a:pt x="4629960" y="0"/>
                </a:moveTo>
                <a:lnTo>
                  <a:pt x="0" y="0"/>
                </a:lnTo>
                <a:lnTo>
                  <a:pt x="0" y="6858002"/>
                </a:lnTo>
                <a:lnTo>
                  <a:pt x="1406984" y="6858002"/>
                </a:lnTo>
                <a:lnTo>
                  <a:pt x="4629960" y="6858002"/>
                </a:lnTo>
                <a:lnTo>
                  <a:pt x="7761129" y="6858002"/>
                </a:lnTo>
                <a:lnTo>
                  <a:pt x="7795626" y="6702327"/>
                </a:lnTo>
                <a:lnTo>
                  <a:pt x="7828504" y="6547336"/>
                </a:lnTo>
                <a:lnTo>
                  <a:pt x="7860686" y="6391660"/>
                </a:lnTo>
                <a:lnTo>
                  <a:pt x="7888239" y="6235297"/>
                </a:lnTo>
                <a:lnTo>
                  <a:pt x="7916023" y="6079621"/>
                </a:lnTo>
                <a:lnTo>
                  <a:pt x="7941955" y="5923258"/>
                </a:lnTo>
                <a:lnTo>
                  <a:pt x="7964181" y="5768953"/>
                </a:lnTo>
                <a:lnTo>
                  <a:pt x="7985250" y="5612591"/>
                </a:lnTo>
                <a:lnTo>
                  <a:pt x="8004468" y="5456914"/>
                </a:lnTo>
                <a:lnTo>
                  <a:pt x="8021137" y="5303981"/>
                </a:lnTo>
                <a:lnTo>
                  <a:pt x="8037808" y="5148990"/>
                </a:lnTo>
                <a:lnTo>
                  <a:pt x="8051700" y="4996057"/>
                </a:lnTo>
                <a:lnTo>
                  <a:pt x="8062581" y="4843123"/>
                </a:lnTo>
                <a:lnTo>
                  <a:pt x="8073927" y="4690876"/>
                </a:lnTo>
                <a:lnTo>
                  <a:pt x="8083419" y="4540000"/>
                </a:lnTo>
                <a:lnTo>
                  <a:pt x="8090134" y="4390495"/>
                </a:lnTo>
                <a:lnTo>
                  <a:pt x="8095922" y="4240991"/>
                </a:lnTo>
                <a:lnTo>
                  <a:pt x="8101479" y="4092858"/>
                </a:lnTo>
                <a:lnTo>
                  <a:pt x="8104026" y="3946783"/>
                </a:lnTo>
                <a:lnTo>
                  <a:pt x="8106804" y="3800707"/>
                </a:lnTo>
                <a:lnTo>
                  <a:pt x="8108194" y="3656689"/>
                </a:lnTo>
                <a:lnTo>
                  <a:pt x="8106804" y="3514043"/>
                </a:lnTo>
                <a:lnTo>
                  <a:pt x="8106804" y="3372768"/>
                </a:lnTo>
                <a:lnTo>
                  <a:pt x="8104026" y="3232865"/>
                </a:lnTo>
                <a:lnTo>
                  <a:pt x="8099859" y="3095705"/>
                </a:lnTo>
                <a:lnTo>
                  <a:pt x="8095922" y="2959917"/>
                </a:lnTo>
                <a:lnTo>
                  <a:pt x="8091523" y="2826871"/>
                </a:lnTo>
                <a:lnTo>
                  <a:pt x="8084809" y="2694512"/>
                </a:lnTo>
                <a:lnTo>
                  <a:pt x="8077631" y="2564211"/>
                </a:lnTo>
                <a:lnTo>
                  <a:pt x="8071149" y="2436652"/>
                </a:lnTo>
                <a:lnTo>
                  <a:pt x="8052857" y="2187706"/>
                </a:lnTo>
                <a:lnTo>
                  <a:pt x="8033409" y="1949048"/>
                </a:lnTo>
                <a:lnTo>
                  <a:pt x="8013034" y="1719991"/>
                </a:lnTo>
                <a:lnTo>
                  <a:pt x="7990575" y="1503278"/>
                </a:lnTo>
                <a:lnTo>
                  <a:pt x="7967191" y="1296166"/>
                </a:lnTo>
                <a:lnTo>
                  <a:pt x="7941955" y="1104142"/>
                </a:lnTo>
                <a:lnTo>
                  <a:pt x="7917180" y="923777"/>
                </a:lnTo>
                <a:lnTo>
                  <a:pt x="7892407" y="757813"/>
                </a:lnTo>
                <a:lnTo>
                  <a:pt x="7869022" y="605566"/>
                </a:lnTo>
                <a:lnTo>
                  <a:pt x="7846795" y="470463"/>
                </a:lnTo>
                <a:lnTo>
                  <a:pt x="7825725" y="348391"/>
                </a:lnTo>
                <a:lnTo>
                  <a:pt x="7808129" y="245521"/>
                </a:lnTo>
                <a:lnTo>
                  <a:pt x="7791459" y="159110"/>
                </a:lnTo>
                <a:lnTo>
                  <a:pt x="7767610" y="40466"/>
                </a:lnTo>
                <a:lnTo>
                  <a:pt x="7759507" y="4"/>
                </a:lnTo>
                <a:lnTo>
                  <a:pt x="7768809" y="4"/>
                </a:lnTo>
                <a:lnTo>
                  <a:pt x="7768809" y="3"/>
                </a:lnTo>
                <a:lnTo>
                  <a:pt x="4629960" y="3"/>
                </a:lnTo>
                <a:close/>
              </a:path>
            </a:pathLst>
          </a:cu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076" y="3313893"/>
            <a:ext cx="4738179" cy="3544107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965" y="0"/>
            <a:ext cx="4738179" cy="35441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023" y="4511347"/>
            <a:ext cx="4134062" cy="15113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212" y="535579"/>
            <a:ext cx="4134062" cy="152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05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4A7C47-7C14-4988-A58E-0F3E4C47D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Modeling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90D6168-5BE3-4537-B62F-74ED6BBCC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789" y="4334933"/>
            <a:ext cx="3382831" cy="1185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rgbClr val="FFA200"/>
                </a:solidFill>
              </a:rPr>
              <a:t>Adaboost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E8D434-CCE6-418C-B8BE-39617E424A0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4315" y="2280643"/>
            <a:ext cx="6197668" cy="22967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8166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DC782B-F907-43B3-8C12-B071544CA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772" y="1144980"/>
            <a:ext cx="5063458" cy="1560716"/>
          </a:xfrm>
        </p:spPr>
        <p:txBody>
          <a:bodyPr>
            <a:normAutofit/>
          </a:bodyPr>
          <a:lstStyle/>
          <a:p>
            <a:r>
              <a:rPr lang="en-US" dirty="0" err="1"/>
              <a:t>Lĩnh</a:t>
            </a:r>
            <a:r>
              <a:rPr lang="en-US" dirty="0"/>
              <a:t> </a:t>
            </a:r>
            <a:r>
              <a:rPr lang="en-US" dirty="0" err="1"/>
              <a:t>vực</a:t>
            </a:r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DCD51DF-47F0-4E43-9A0F-6B18888E09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0"/>
            <a:ext cx="4901184" cy="4032504"/>
          </a:xfrm>
          <a:custGeom>
            <a:avLst/>
            <a:gdLst>
              <a:gd name="connsiteX0" fmla="*/ 0 w 4901184"/>
              <a:gd name="connsiteY0" fmla="*/ 0 h 4032504"/>
              <a:gd name="connsiteX1" fmla="*/ 4901184 w 4901184"/>
              <a:gd name="connsiteY1" fmla="*/ 0 h 4032504"/>
              <a:gd name="connsiteX2" fmla="*/ 4901184 w 4901184"/>
              <a:gd name="connsiteY2" fmla="*/ 3813911 h 4032504"/>
              <a:gd name="connsiteX3" fmla="*/ 4682591 w 4901184"/>
              <a:gd name="connsiteY3" fmla="*/ 4032504 h 4032504"/>
              <a:gd name="connsiteX4" fmla="*/ 218593 w 4901184"/>
              <a:gd name="connsiteY4" fmla="*/ 4032504 h 4032504"/>
              <a:gd name="connsiteX5" fmla="*/ 0 w 4901184"/>
              <a:gd name="connsiteY5" fmla="*/ 3813911 h 403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032504">
                <a:moveTo>
                  <a:pt x="0" y="0"/>
                </a:moveTo>
                <a:lnTo>
                  <a:pt x="4901184" y="0"/>
                </a:lnTo>
                <a:lnTo>
                  <a:pt x="4901184" y="3813911"/>
                </a:lnTo>
                <a:cubicBezTo>
                  <a:pt x="4901184" y="3934637"/>
                  <a:pt x="4803317" y="4032504"/>
                  <a:pt x="4682591" y="4032504"/>
                </a:cubicBezTo>
                <a:lnTo>
                  <a:pt x="218593" y="4032504"/>
                </a:lnTo>
                <a:cubicBezTo>
                  <a:pt x="97867" y="4032504"/>
                  <a:pt x="0" y="3934637"/>
                  <a:pt x="0" y="381391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D2A823F-3501-42FE-AA79-81397A58E1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090" y="-3"/>
            <a:ext cx="4572000" cy="3867912"/>
          </a:xfrm>
          <a:custGeom>
            <a:avLst/>
            <a:gdLst>
              <a:gd name="connsiteX0" fmla="*/ 0 w 4572000"/>
              <a:gd name="connsiteY0" fmla="*/ 0 h 3867912"/>
              <a:gd name="connsiteX1" fmla="*/ 4572000 w 4572000"/>
              <a:gd name="connsiteY1" fmla="*/ 0 h 3867912"/>
              <a:gd name="connsiteX2" fmla="*/ 4572000 w 4572000"/>
              <a:gd name="connsiteY2" fmla="*/ 3704966 h 3867912"/>
              <a:gd name="connsiteX3" fmla="*/ 4409054 w 4572000"/>
              <a:gd name="connsiteY3" fmla="*/ 3867912 h 3867912"/>
              <a:gd name="connsiteX4" fmla="*/ 162946 w 4572000"/>
              <a:gd name="connsiteY4" fmla="*/ 3867912 h 3867912"/>
              <a:gd name="connsiteX5" fmla="*/ 0 w 4572000"/>
              <a:gd name="connsiteY5" fmla="*/ 3704966 h 3867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3867912">
                <a:moveTo>
                  <a:pt x="0" y="0"/>
                </a:moveTo>
                <a:lnTo>
                  <a:pt x="4572000" y="0"/>
                </a:lnTo>
                <a:lnTo>
                  <a:pt x="4572000" y="3704966"/>
                </a:lnTo>
                <a:cubicBezTo>
                  <a:pt x="4572000" y="3794959"/>
                  <a:pt x="4499047" y="3867912"/>
                  <a:pt x="4409054" y="3867912"/>
                </a:cubicBezTo>
                <a:lnTo>
                  <a:pt x="162946" y="3867912"/>
                </a:lnTo>
                <a:cubicBezTo>
                  <a:pt x="72953" y="3867912"/>
                  <a:pt x="0" y="3794959"/>
                  <a:pt x="0" y="370496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9492C7DA-4479-4883-8408-123C104D8F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080" r="10141" b="-1"/>
          <a:stretch/>
        </p:blipFill>
        <p:spPr>
          <a:xfrm>
            <a:off x="1794030" y="407585"/>
            <a:ext cx="2787339" cy="3135715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67CF198-49C5-4D2A-93C6-A7A4D04B9B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4241249"/>
            <a:ext cx="4901184" cy="2616751"/>
          </a:xfrm>
          <a:custGeom>
            <a:avLst/>
            <a:gdLst>
              <a:gd name="connsiteX0" fmla="*/ 218593 w 4901184"/>
              <a:gd name="connsiteY0" fmla="*/ 0 h 2616751"/>
              <a:gd name="connsiteX1" fmla="*/ 4682591 w 4901184"/>
              <a:gd name="connsiteY1" fmla="*/ 0 h 2616751"/>
              <a:gd name="connsiteX2" fmla="*/ 4901184 w 4901184"/>
              <a:gd name="connsiteY2" fmla="*/ 218593 h 2616751"/>
              <a:gd name="connsiteX3" fmla="*/ 4901184 w 4901184"/>
              <a:gd name="connsiteY3" fmla="*/ 2616751 h 2616751"/>
              <a:gd name="connsiteX4" fmla="*/ 0 w 4901184"/>
              <a:gd name="connsiteY4" fmla="*/ 2616751 h 2616751"/>
              <a:gd name="connsiteX5" fmla="*/ 0 w 4901184"/>
              <a:gd name="connsiteY5" fmla="*/ 218593 h 2616751"/>
              <a:gd name="connsiteX6" fmla="*/ 218593 w 4901184"/>
              <a:gd name="connsiteY6" fmla="*/ 0 h 2616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1184" h="2616751">
                <a:moveTo>
                  <a:pt x="218593" y="0"/>
                </a:move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2616751"/>
                </a:lnTo>
                <a:lnTo>
                  <a:pt x="0" y="2616751"/>
                </a:ln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D1EC289-2791-41B5-B240-03653B703D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090" y="4405843"/>
            <a:ext cx="4572000" cy="2452159"/>
          </a:xfrm>
          <a:custGeom>
            <a:avLst/>
            <a:gdLst>
              <a:gd name="connsiteX0" fmla="*/ 162946 w 4572000"/>
              <a:gd name="connsiteY0" fmla="*/ 0 h 2452159"/>
              <a:gd name="connsiteX1" fmla="*/ 4409054 w 4572000"/>
              <a:gd name="connsiteY1" fmla="*/ 0 h 2452159"/>
              <a:gd name="connsiteX2" fmla="*/ 4572000 w 4572000"/>
              <a:gd name="connsiteY2" fmla="*/ 162946 h 2452159"/>
              <a:gd name="connsiteX3" fmla="*/ 4572000 w 4572000"/>
              <a:gd name="connsiteY3" fmla="*/ 2452159 h 2452159"/>
              <a:gd name="connsiteX4" fmla="*/ 0 w 4572000"/>
              <a:gd name="connsiteY4" fmla="*/ 2452159 h 2452159"/>
              <a:gd name="connsiteX5" fmla="*/ 0 w 4572000"/>
              <a:gd name="connsiteY5" fmla="*/ 162946 h 2452159"/>
              <a:gd name="connsiteX6" fmla="*/ 162946 w 4572000"/>
              <a:gd name="connsiteY6" fmla="*/ 0 h 245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72000" h="2452159">
                <a:moveTo>
                  <a:pt x="162946" y="0"/>
                </a:moveTo>
                <a:lnTo>
                  <a:pt x="4409054" y="0"/>
                </a:lnTo>
                <a:cubicBezTo>
                  <a:pt x="4499047" y="0"/>
                  <a:pt x="4572000" y="72953"/>
                  <a:pt x="4572000" y="162946"/>
                </a:cubicBezTo>
                <a:lnTo>
                  <a:pt x="4572000" y="2452159"/>
                </a:lnTo>
                <a:lnTo>
                  <a:pt x="0" y="2452159"/>
                </a:lnTo>
                <a:lnTo>
                  <a:pt x="0" y="162946"/>
                </a:lnTo>
                <a:cubicBezTo>
                  <a:pt x="0" y="72953"/>
                  <a:pt x="72953" y="0"/>
                  <a:pt x="16294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2E914E-A985-4B72-AAAF-165AA7654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6772" y="2978639"/>
            <a:ext cx="5063457" cy="2729196"/>
          </a:xfrm>
        </p:spPr>
        <p:txBody>
          <a:bodyPr>
            <a:normAutofit/>
          </a:bodyPr>
          <a:lstStyle/>
          <a:p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forex</a:t>
            </a:r>
          </a:p>
          <a:p>
            <a:endParaRPr lang="en-US" dirty="0"/>
          </a:p>
        </p:txBody>
      </p:sp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E24A1234-BA2E-42B9-B465-B234C2AF300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90" y="4640665"/>
            <a:ext cx="4571999" cy="200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77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93D68-3E92-4AB1-9593-80C28CD14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C9B2B-1D69-4825-AD59-B46B3DC5E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xét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.</a:t>
            </a:r>
          </a:p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xét</a:t>
            </a:r>
            <a:r>
              <a:rPr lang="en-US" dirty="0"/>
              <a:t> bao </a:t>
            </a:r>
            <a:r>
              <a:rPr lang="en-US" dirty="0" err="1"/>
              <a:t>gồm</a:t>
            </a:r>
            <a:r>
              <a:rPr lang="en-US" dirty="0"/>
              <a:t> : Balance, Bonus, Volume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1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947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EC3A53-D7C5-4E51-9458-134AF1788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Dữ liệu sau khi biến đổi – giải pháp 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185" y="2251941"/>
            <a:ext cx="50673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6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30579BA-22EC-41CB-82B7-65D5DFCA603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5274388" y="-65923"/>
            <a:ext cx="1643223" cy="10203456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dgm="http://schemas.openxmlformats.org/drawingml/2006/diagram"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1003">
            <a:schemeClr val="dk1"/>
          </a:fillRef>
          <a:effectRef idx="0">
            <a:scrgbClr r="0" g="0" b="0"/>
          </a:effectRef>
          <a:fontRef idx="major"/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D887FA-3572-453D-9DC4-4ECC0C51B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353" y="4495117"/>
            <a:ext cx="9621292" cy="1081377"/>
          </a:xfr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rgbClr val="FFFFFF"/>
                </a:solidFill>
              </a:rPr>
              <a:t>Đánh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r>
              <a:rPr lang="en-US" sz="3600" dirty="0" err="1">
                <a:solidFill>
                  <a:srgbClr val="FFFFFF"/>
                </a:solidFill>
              </a:rPr>
              <a:t>giá</a:t>
            </a:r>
            <a:r>
              <a:rPr lang="en-US" sz="3600" dirty="0">
                <a:solidFill>
                  <a:srgbClr val="FFFFFF"/>
                </a:solidFill>
              </a:rPr>
              <a:t> – </a:t>
            </a:r>
            <a:r>
              <a:rPr lang="en-US" sz="3600" dirty="0" err="1">
                <a:solidFill>
                  <a:srgbClr val="FFFFFF"/>
                </a:solidFill>
              </a:rPr>
              <a:t>kết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r>
              <a:rPr lang="en-US" sz="3600" dirty="0" err="1">
                <a:solidFill>
                  <a:srgbClr val="FFFFFF"/>
                </a:solidFill>
              </a:rPr>
              <a:t>luận</a:t>
            </a:r>
            <a:r>
              <a:rPr lang="en-US" sz="3600" dirty="0">
                <a:solidFill>
                  <a:srgbClr val="FFFFFF"/>
                </a:solidFill>
              </a:rPr>
              <a:t> – </a:t>
            </a:r>
            <a:r>
              <a:rPr lang="en-US" sz="3600" dirty="0" err="1">
                <a:solidFill>
                  <a:srgbClr val="FFFFFF"/>
                </a:solidFill>
              </a:rPr>
              <a:t>khả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r>
              <a:rPr lang="en-US" sz="3600" dirty="0" err="1">
                <a:solidFill>
                  <a:srgbClr val="FFFFFF"/>
                </a:solidFill>
              </a:rPr>
              <a:t>năng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r>
              <a:rPr lang="en-US" sz="3600" dirty="0" err="1">
                <a:solidFill>
                  <a:srgbClr val="FFFFFF"/>
                </a:solidFill>
              </a:rPr>
              <a:t>áp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r>
              <a:rPr lang="en-US" sz="3600" dirty="0" err="1">
                <a:solidFill>
                  <a:srgbClr val="FFFFFF"/>
                </a:solidFill>
              </a:rPr>
              <a:t>dụng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r>
              <a:rPr lang="en-US" sz="3600" dirty="0" err="1">
                <a:solidFill>
                  <a:srgbClr val="FFFFFF"/>
                </a:solidFill>
              </a:rPr>
              <a:t>vào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r>
              <a:rPr lang="en-US" sz="3600" dirty="0" err="1">
                <a:solidFill>
                  <a:srgbClr val="FFFFFF"/>
                </a:solidFill>
              </a:rPr>
              <a:t>doanh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r>
              <a:rPr lang="en-US" sz="3600" dirty="0" err="1">
                <a:solidFill>
                  <a:srgbClr val="FFFFFF"/>
                </a:solidFill>
              </a:rPr>
              <a:t>nghiệp</a:t>
            </a:r>
            <a:endParaRPr lang="en-US" sz="3600" dirty="0">
              <a:solidFill>
                <a:srgbClr val="FFFFFF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34B5DB2-AB1D-4976-9D81-61F726A4E8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9647066"/>
              </p:ext>
            </p:extLst>
          </p:nvPr>
        </p:nvGraphicFramePr>
        <p:xfrm>
          <a:off x="994273" y="1149279"/>
          <a:ext cx="10203454" cy="2559106"/>
        </p:xfrm>
        <a:graphic>
          <a:graphicData uri="http://schemas.openxmlformats.org/drawingml/2006/table">
            <a:tbl>
              <a:tblPr firstRow="1" firstCol="1" bandRow="1">
                <a:noFill/>
                <a:tableStyleId>{5C22544A-7EE6-4342-B048-85BDC9FD1C3A}</a:tableStyleId>
              </a:tblPr>
              <a:tblGrid>
                <a:gridCol w="2615336">
                  <a:extLst>
                    <a:ext uri="{9D8B030D-6E8A-4147-A177-3AD203B41FA5}">
                      <a16:colId xmlns:a16="http://schemas.microsoft.com/office/drawing/2014/main" val="1551661019"/>
                    </a:ext>
                  </a:extLst>
                </a:gridCol>
                <a:gridCol w="3848180">
                  <a:extLst>
                    <a:ext uri="{9D8B030D-6E8A-4147-A177-3AD203B41FA5}">
                      <a16:colId xmlns:a16="http://schemas.microsoft.com/office/drawing/2014/main" val="4210750761"/>
                    </a:ext>
                  </a:extLst>
                </a:gridCol>
                <a:gridCol w="3739938">
                  <a:extLst>
                    <a:ext uri="{9D8B030D-6E8A-4147-A177-3AD203B41FA5}">
                      <a16:colId xmlns:a16="http://schemas.microsoft.com/office/drawing/2014/main" val="1160265062"/>
                    </a:ext>
                  </a:extLst>
                </a:gridCol>
              </a:tblGrid>
              <a:tr h="29291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FFFFFF"/>
                          </a:solidFill>
                          <a:effectLst/>
                        </a:rPr>
                        <a:t> </a:t>
                      </a:r>
                      <a:endParaRPr lang="en-US" sz="8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869" marR="71921" marT="71921" marB="71921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u="sng">
                          <a:solidFill>
                            <a:srgbClr val="FFFFFF"/>
                          </a:solidFill>
                          <a:effectLst/>
                        </a:rPr>
                        <a:t>Giải pháp 1 ( Modeling )</a:t>
                      </a:r>
                      <a:endParaRPr lang="en-US" sz="8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869" marR="71921" marT="71921" marB="71921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u="sng">
                          <a:solidFill>
                            <a:srgbClr val="FFFFFF"/>
                          </a:solidFill>
                          <a:effectLst/>
                        </a:rPr>
                        <a:t>Giải pháp 2 ( Nearest Find )</a:t>
                      </a:r>
                      <a:endParaRPr lang="en-US" sz="8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869" marR="71921" marT="71921" marB="71921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827230"/>
                  </a:ext>
                </a:extLst>
              </a:tr>
              <a:tr h="4297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FFFFFF"/>
                          </a:solidFill>
                          <a:effectLst/>
                        </a:rPr>
                        <a:t>Ưu điểm </a:t>
                      </a:r>
                      <a:endParaRPr lang="en-US" sz="8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869" marR="71921" marT="71921" marB="71921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Chi phí tính toán thấp, có thể áp dụng cho hệ thống trực tuyến.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Có thể tìm ra các giao dịch gian lận bên ngoài sàn giao dịch.</a:t>
                      </a:r>
                      <a:endParaRPr 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869" marR="71921" marT="71921" marB="71921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Có thể tìm được các giao dịch gian lận bất thường. Có thể nói là ngoại lệ mà giải pháp 1 không thể tìm được.</a:t>
                      </a:r>
                      <a:endParaRPr 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869" marR="71921" marT="71921" marB="71921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315957"/>
                  </a:ext>
                </a:extLst>
              </a:tr>
              <a:tr h="97699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FFFFFF"/>
                          </a:solidFill>
                          <a:effectLst/>
                        </a:rPr>
                        <a:t>Nhược điểm</a:t>
                      </a:r>
                      <a:endParaRPr lang="en-US" sz="8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869" marR="71921" marT="71921" marB="71921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Có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thể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không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thể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tìm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ra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các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giao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dịch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gian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lận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bất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thường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.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Ví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dụ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như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những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giao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dịch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gian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lận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với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volume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quá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nhỏ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..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thì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mô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hinh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không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thể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tìm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ra.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Mô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hình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phụ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thuộc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khá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nhiều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vào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tỉ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lệ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giữa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bonus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và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balance.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Thông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thường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tỉ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lệ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là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1,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ngược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lại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nếu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tỉ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lệ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này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là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2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thì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mô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hình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không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thể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tìm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được</a:t>
                      </a:r>
                      <a:r>
                        <a:rPr lang="en-US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.</a:t>
                      </a:r>
                      <a:endParaRPr 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869" marR="71921" marT="71921" marB="71921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Người sử dụng giải pháp 2 phải có kiến thức, kinh nghiệm về việc đánh giá gian lận để lọc các giao dịch theo điều kiện chính xác.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Qua khá nhiều bước để biến đổi và tính toán distance đến các tài khoản đối xứng. Không thể áp dụng cho hệ thống trực tuyến.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Phải có người thực hiện và điều chỉnh TOOL của giải pháp này.</a:t>
                      </a:r>
                      <a:endParaRPr 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869" marR="71921" marT="71921" marB="71921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235826"/>
                  </a:ext>
                </a:extLst>
              </a:tr>
              <a:tr h="56654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FFFFFF"/>
                          </a:solidFill>
                          <a:effectLst/>
                        </a:rPr>
                        <a:t>Khắc phục</a:t>
                      </a:r>
                      <a:endParaRPr lang="en-US" sz="8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869" marR="71921" marT="71921" marB="71921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Đối với tỉ lệ balance/bonus khác 1. Chúng ta có thể sử dụng giải pháp 2 trong 1 thời gian đầu để thu thập đủ dữ liệu cho tỉ lệ này và tạo ra 1 mô hình phù hợp với tỉ lệ này.</a:t>
                      </a:r>
                      <a:endParaRPr 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869" marR="71921" marT="71921" marB="71921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Sử dụng spark để tính toán nhanh hơn.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Có thể cân nhắc việc tạo ra một mô hình dựa trên khoảng độ khác biệt này để có thể áp dụng cho mô hình trực tuyến.</a:t>
                      </a:r>
                      <a:endParaRPr lang="en-US" sz="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869" marR="71921" marT="71921" marB="71921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553694"/>
                  </a:ext>
                </a:extLst>
              </a:tr>
              <a:tr h="29291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FFFFFF"/>
                          </a:solidFill>
                          <a:effectLst/>
                        </a:rPr>
                        <a:t>Khả năng áp dụng vào thực tế</a:t>
                      </a:r>
                      <a:endParaRPr lang="en-US" sz="8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869" marR="71921" marT="71921" marB="71921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Cả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2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giải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pháp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trên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đều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áp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dụng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rất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tốt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trong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hệ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thống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hiện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tại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.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Có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thể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cân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nhắc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sử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dụng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spark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và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một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số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hệ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thống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khác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để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cải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thiện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tốc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độ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của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hệ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thống</a:t>
                      </a:r>
                      <a:r>
                        <a:rPr lang="en-US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.</a:t>
                      </a:r>
                      <a:endParaRPr 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9869" marR="71921" marT="71921" marB="71921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274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2308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CD9EFA-9A83-4115-B150-F4132CC6D7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3835EE-FD48-4B7B-9A9A-2B59AB1C4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1769540"/>
            <a:ext cx="9440034" cy="1828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Kết</a:t>
            </a:r>
            <a:r>
              <a:rPr lang="en-US" sz="5400" dirty="0"/>
              <a:t> </a:t>
            </a:r>
            <a:r>
              <a:rPr lang="en-US" sz="5400" dirty="0" err="1"/>
              <a:t>thúc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53121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EA7F86-7E3C-432C-B32F-549237A89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US" sz="2400"/>
              <a:t>Giới thiệu vấn đề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91E04A-1C47-4048-ADAE-F7AC84889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r>
              <a:rPr lang="en-US" sz="1600" dirty="0"/>
              <a:t>Gian </a:t>
            </a:r>
            <a:r>
              <a:rPr lang="en-US" sz="1600" dirty="0" err="1"/>
              <a:t>lận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sàn</a:t>
            </a:r>
            <a:r>
              <a:rPr lang="en-US" sz="1600" dirty="0"/>
              <a:t> forex.</a:t>
            </a:r>
          </a:p>
          <a:p>
            <a:pPr marL="756900" lvl="1" indent="-342900">
              <a:buFont typeface="+mj-lt"/>
              <a:buAutoNum type="arabicPeriod"/>
            </a:pPr>
            <a:r>
              <a:rPr lang="en-US" sz="1400" dirty="0"/>
              <a:t>Gian </a:t>
            </a:r>
            <a:r>
              <a:rPr lang="en-US" sz="1400" dirty="0" err="1"/>
              <a:t>lận</a:t>
            </a:r>
            <a:r>
              <a:rPr lang="en-US" sz="1400" dirty="0"/>
              <a:t> </a:t>
            </a:r>
            <a:r>
              <a:rPr lang="en-US" sz="1400" dirty="0" err="1"/>
              <a:t>trong</a:t>
            </a:r>
            <a:r>
              <a:rPr lang="en-US" sz="1400" dirty="0"/>
              <a:t> </a:t>
            </a:r>
            <a:r>
              <a:rPr lang="en-US" sz="1400" dirty="0" err="1"/>
              <a:t>cùng</a:t>
            </a:r>
            <a:r>
              <a:rPr lang="en-US" sz="1400" dirty="0"/>
              <a:t> </a:t>
            </a:r>
            <a:r>
              <a:rPr lang="en-US" sz="1400" dirty="0" err="1"/>
              <a:t>một</a:t>
            </a:r>
            <a:r>
              <a:rPr lang="en-US" sz="1400" dirty="0"/>
              <a:t> </a:t>
            </a:r>
            <a:r>
              <a:rPr lang="en-US" sz="1400" dirty="0" err="1"/>
              <a:t>sàn</a:t>
            </a:r>
            <a:endParaRPr lang="en-US" sz="1400" dirty="0"/>
          </a:p>
          <a:p>
            <a:pPr marL="756900" lvl="1" indent="-342900">
              <a:buFont typeface="+mj-lt"/>
              <a:buAutoNum type="arabicPeriod"/>
            </a:pPr>
            <a:r>
              <a:rPr lang="en-US" sz="1400" dirty="0"/>
              <a:t>Gian </a:t>
            </a:r>
            <a:r>
              <a:rPr lang="en-US" sz="1400" dirty="0" err="1"/>
              <a:t>lận</a:t>
            </a:r>
            <a:r>
              <a:rPr lang="en-US" sz="1400" dirty="0"/>
              <a:t> </a:t>
            </a:r>
            <a:r>
              <a:rPr lang="en-US" sz="1400" dirty="0" err="1"/>
              <a:t>ngoài</a:t>
            </a:r>
            <a:r>
              <a:rPr lang="en-US" sz="1400" dirty="0"/>
              <a:t> </a:t>
            </a:r>
            <a:r>
              <a:rPr lang="en-US" sz="1400" dirty="0" err="1"/>
              <a:t>sàn</a:t>
            </a:r>
            <a:endParaRPr lang="en-US" sz="1400" dirty="0"/>
          </a:p>
          <a:p>
            <a:pPr marL="379800" indent="-342900">
              <a:buFont typeface="+mj-lt"/>
              <a:buAutoNum type="arabicPeriod"/>
            </a:pPr>
            <a:endParaRPr lang="en-US" sz="1600" dirty="0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2B3B9BBF-1AFD-4DB1-99B8-C40050BB89A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885" y="1428303"/>
            <a:ext cx="7448115" cy="400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03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9D4FE-D3AD-43DD-B2E1-7CFE7D172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D04ED-B73F-48EA-9B33-C6209E0FF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1 :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Modeling,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đoán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khả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lận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dựa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2 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xét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giống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nhau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lận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729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EDB92-29CF-444B-BC8F-0118B4F10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2040B41-4633-44C4-8883-019D67D7FB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9984723"/>
              </p:ext>
            </p:extLst>
          </p:nvPr>
        </p:nvGraphicFramePr>
        <p:xfrm>
          <a:off x="549736" y="2052955"/>
          <a:ext cx="4798119" cy="43047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30145">
                  <a:extLst>
                    <a:ext uri="{9D8B030D-6E8A-4147-A177-3AD203B41FA5}">
                      <a16:colId xmlns:a16="http://schemas.microsoft.com/office/drawing/2014/main" val="3258764165"/>
                    </a:ext>
                  </a:extLst>
                </a:gridCol>
                <a:gridCol w="1267974">
                  <a:extLst>
                    <a:ext uri="{9D8B030D-6E8A-4147-A177-3AD203B41FA5}">
                      <a16:colId xmlns:a16="http://schemas.microsoft.com/office/drawing/2014/main" val="32834822"/>
                    </a:ext>
                  </a:extLst>
                </a:gridCol>
              </a:tblGrid>
              <a:tr h="524383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dirty="0" err="1">
                          <a:effectLst/>
                        </a:rPr>
                        <a:t>Bảng</a:t>
                      </a:r>
                      <a:r>
                        <a:rPr lang="en-US" sz="3300" dirty="0">
                          <a:effectLst/>
                        </a:rPr>
                        <a:t> </a:t>
                      </a:r>
                      <a:r>
                        <a:rPr lang="en-US" sz="3300" dirty="0" err="1">
                          <a:effectLst/>
                        </a:rPr>
                        <a:t>mô</a:t>
                      </a:r>
                      <a:r>
                        <a:rPr lang="en-US" sz="3300" dirty="0">
                          <a:effectLst/>
                        </a:rPr>
                        <a:t> </a:t>
                      </a:r>
                      <a:r>
                        <a:rPr lang="en-US" sz="3300" dirty="0" err="1">
                          <a:effectLst/>
                        </a:rPr>
                        <a:t>tả</a:t>
                      </a:r>
                      <a:r>
                        <a:rPr lang="en-US" sz="3300" dirty="0">
                          <a:effectLst/>
                        </a:rPr>
                        <a:t> </a:t>
                      </a:r>
                      <a:r>
                        <a:rPr lang="en-US" sz="3300" dirty="0" err="1">
                          <a:effectLst/>
                        </a:rPr>
                        <a:t>sơ</a:t>
                      </a:r>
                      <a:r>
                        <a:rPr lang="en-US" sz="3300" dirty="0">
                          <a:effectLst/>
                        </a:rPr>
                        <a:t> </a:t>
                      </a:r>
                      <a:r>
                        <a:rPr lang="en-US" sz="3300" dirty="0" err="1">
                          <a:effectLst/>
                        </a:rPr>
                        <a:t>lược</a:t>
                      </a:r>
                      <a:r>
                        <a:rPr lang="en-US" sz="3300" dirty="0">
                          <a:effectLst/>
                        </a:rPr>
                        <a:t> </a:t>
                      </a:r>
                      <a:r>
                        <a:rPr lang="en-US" sz="3300" dirty="0" err="1">
                          <a:effectLst/>
                        </a:rPr>
                        <a:t>dataframe</a:t>
                      </a:r>
                      <a:endParaRPr lang="en-US" sz="3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5740" marR="20574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305171"/>
                  </a:ext>
                </a:extLst>
              </a:tr>
              <a:tr h="52438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>
                          <a:effectLst/>
                        </a:rPr>
                        <a:t>Số lượng record</a:t>
                      </a:r>
                      <a:endParaRPr lang="en-US" sz="3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5740" marR="20574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dirty="0">
                          <a:effectLst/>
                        </a:rPr>
                        <a:t>88140</a:t>
                      </a:r>
                      <a:endParaRPr lang="en-US" sz="3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5740" marR="205740" marT="0" marB="0"/>
                </a:tc>
                <a:extLst>
                  <a:ext uri="{0D108BD9-81ED-4DB2-BD59-A6C34878D82A}">
                    <a16:rowId xmlns:a16="http://schemas.microsoft.com/office/drawing/2014/main" val="135647221"/>
                  </a:ext>
                </a:extLst>
              </a:tr>
              <a:tr h="52438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>
                          <a:effectLst/>
                        </a:rPr>
                        <a:t>Số lượng cột</a:t>
                      </a:r>
                      <a:endParaRPr lang="en-US" sz="3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5740" marR="20574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dirty="0">
                          <a:effectLst/>
                        </a:rPr>
                        <a:t>8</a:t>
                      </a:r>
                      <a:endParaRPr lang="en-US" sz="3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5740" marR="205740" marT="0" marB="0"/>
                </a:tc>
                <a:extLst>
                  <a:ext uri="{0D108BD9-81ED-4DB2-BD59-A6C34878D82A}">
                    <a16:rowId xmlns:a16="http://schemas.microsoft.com/office/drawing/2014/main" val="1123671163"/>
                  </a:ext>
                </a:extLst>
              </a:tr>
              <a:tr h="52438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>
                          <a:effectLst/>
                        </a:rPr>
                        <a:t>Missing Values</a:t>
                      </a:r>
                      <a:endParaRPr lang="en-US" sz="3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5740" marR="20574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>
                          <a:effectLst/>
                        </a:rPr>
                        <a:t>0</a:t>
                      </a:r>
                      <a:endParaRPr lang="en-US" sz="3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5740" marR="205740" marT="0" marB="0"/>
                </a:tc>
                <a:extLst>
                  <a:ext uri="{0D108BD9-81ED-4DB2-BD59-A6C34878D82A}">
                    <a16:rowId xmlns:a16="http://schemas.microsoft.com/office/drawing/2014/main" val="2887167960"/>
                  </a:ext>
                </a:extLst>
              </a:tr>
              <a:tr h="52438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>
                          <a:effectLst/>
                        </a:rPr>
                        <a:t>Loại bỏ dữ liệu trùng lặp</a:t>
                      </a:r>
                      <a:endParaRPr lang="en-US" sz="3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5740" marR="20574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dirty="0">
                          <a:effectLst/>
                        </a:rPr>
                        <a:t>YES</a:t>
                      </a:r>
                      <a:endParaRPr lang="en-US" sz="3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5740" marR="205740" marT="0" marB="0"/>
                </a:tc>
                <a:extLst>
                  <a:ext uri="{0D108BD9-81ED-4DB2-BD59-A6C34878D82A}">
                    <a16:rowId xmlns:a16="http://schemas.microsoft.com/office/drawing/2014/main" val="123696336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531A1C0-A9E5-4F2B-865A-67E9DB690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642641"/>
              </p:ext>
            </p:extLst>
          </p:nvPr>
        </p:nvGraphicFramePr>
        <p:xfrm>
          <a:off x="5769669" y="1662546"/>
          <a:ext cx="6099058" cy="27331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24438">
                  <a:extLst>
                    <a:ext uri="{9D8B030D-6E8A-4147-A177-3AD203B41FA5}">
                      <a16:colId xmlns:a16="http://schemas.microsoft.com/office/drawing/2014/main" val="4291372142"/>
                    </a:ext>
                  </a:extLst>
                </a:gridCol>
                <a:gridCol w="1524438">
                  <a:extLst>
                    <a:ext uri="{9D8B030D-6E8A-4147-A177-3AD203B41FA5}">
                      <a16:colId xmlns:a16="http://schemas.microsoft.com/office/drawing/2014/main" val="917247448"/>
                    </a:ext>
                  </a:extLst>
                </a:gridCol>
                <a:gridCol w="1525091">
                  <a:extLst>
                    <a:ext uri="{9D8B030D-6E8A-4147-A177-3AD203B41FA5}">
                      <a16:colId xmlns:a16="http://schemas.microsoft.com/office/drawing/2014/main" val="2438956170"/>
                    </a:ext>
                  </a:extLst>
                </a:gridCol>
                <a:gridCol w="1525091">
                  <a:extLst>
                    <a:ext uri="{9D8B030D-6E8A-4147-A177-3AD203B41FA5}">
                      <a16:colId xmlns:a16="http://schemas.microsoft.com/office/drawing/2014/main" val="1017102488"/>
                    </a:ext>
                  </a:extLst>
                </a:gridCol>
              </a:tblGrid>
              <a:tr h="191915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Giới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thiệu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biến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141228"/>
                  </a:ext>
                </a:extLst>
              </a:tr>
              <a:tr h="19191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Tên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Ý nghĩa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Loại biến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Giá trị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7284006"/>
                  </a:ext>
                </a:extLst>
              </a:tr>
              <a:tr h="17591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Type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Loại giao dịch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Biến phân loại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buy,sell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42987998"/>
                  </a:ext>
                </a:extLst>
              </a:tr>
              <a:tr h="17591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Time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Thời gian mở lệnh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Giá trị datetime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4066482"/>
                  </a:ext>
                </a:extLst>
              </a:tr>
              <a:tr h="17591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CloseTime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Thời gian đóng lệnh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Giá trị datetime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55256394"/>
                  </a:ext>
                </a:extLst>
              </a:tr>
              <a:tr h="17591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Symbol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Cặp tiền giao dịch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Biến phân loại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usdjpy,eurjpy</a:t>
                      </a:r>
                      <a:r>
                        <a:rPr lang="en-US" sz="1100" dirty="0">
                          <a:effectLst/>
                        </a:rPr>
                        <a:t>,…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9866158"/>
                  </a:ext>
                </a:extLst>
              </a:tr>
              <a:tr h="17591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Volume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Khối lượng giao dịch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Biến liên tục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float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35333770"/>
                  </a:ext>
                </a:extLst>
              </a:tr>
              <a:tr h="36120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Profit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Lời lỗ hiện tại của gian dịch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Biến liên tục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Float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96091742"/>
                  </a:ext>
                </a:extLst>
              </a:tr>
              <a:tr h="36120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Balance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Tiền thật người chơi đã nộp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Biến liên tục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Integer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0107435"/>
                  </a:ext>
                </a:extLst>
              </a:tr>
              <a:tr h="36120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Bonus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Tiền thưởng người chơi được thưởng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Biến liên tục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Integer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4310393"/>
                  </a:ext>
                </a:extLst>
              </a:tr>
              <a:tr h="36120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Target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Biến Target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Biến phân loại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0 -&gt; </a:t>
                      </a:r>
                      <a:r>
                        <a:rPr lang="en-US" sz="1100" dirty="0" err="1">
                          <a:effectLst/>
                        </a:rPr>
                        <a:t>bình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thường</a:t>
                      </a:r>
                      <a:r>
                        <a:rPr lang="en-US" sz="1100" dirty="0">
                          <a:effectLst/>
                        </a:rPr>
                        <a:t/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1 -&gt; </a:t>
                      </a:r>
                      <a:r>
                        <a:rPr lang="en-US" sz="1100" dirty="0" err="1">
                          <a:effectLst/>
                        </a:rPr>
                        <a:t>gian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lận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216253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D83D171-67E9-4477-9912-E8911905B9D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668" y="4599709"/>
            <a:ext cx="6099057" cy="2031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0632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B19BB-460E-48E0-814B-53747C2A4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511814"/>
            <a:ext cx="9440034" cy="11302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Khám</a:t>
            </a:r>
            <a:r>
              <a:rPr lang="en-US" sz="4800" dirty="0"/>
              <a:t> </a:t>
            </a:r>
            <a:r>
              <a:rPr lang="en-US" sz="4800" dirty="0" err="1"/>
              <a:t>phá</a:t>
            </a:r>
            <a:r>
              <a:rPr lang="en-US" sz="4800" dirty="0"/>
              <a:t> </a:t>
            </a:r>
            <a:r>
              <a:rPr lang="en-US" sz="4800" dirty="0" err="1"/>
              <a:t>dữ</a:t>
            </a:r>
            <a:r>
              <a:rPr lang="en-US" sz="4800" dirty="0"/>
              <a:t> </a:t>
            </a:r>
            <a:r>
              <a:rPr lang="en-US" sz="4800" dirty="0" err="1"/>
              <a:t>liệu</a:t>
            </a:r>
            <a:r>
              <a:rPr lang="en-US" sz="4800" dirty="0"/>
              <a:t> - Volume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4C0182-96E7-4A1B-8EAB-F910C2F3ED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547807"/>
            <a:ext cx="10905066" cy="381680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9658695-086E-4B9B-A8B3-555A748F9A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724" y="678180"/>
            <a:ext cx="10644554" cy="35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ED00381E-1D67-47CA-9DC0-B403BADC2D8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62" y="1202609"/>
            <a:ext cx="4965802" cy="2796736"/>
          </a:xfrm>
          <a:prstGeom prst="rect">
            <a:avLst/>
          </a:prstGeom>
        </p:spPr>
      </p:pic>
      <p:pic>
        <p:nvPicPr>
          <p:cNvPr id="4" name="Content Placeholder 3" descr="Shape, square&#10;&#10;Description automatically generated">
            <a:extLst>
              <a:ext uri="{FF2B5EF4-FFF2-40B4-BE49-F238E27FC236}">
                <a16:creationId xmlns:a16="http://schemas.microsoft.com/office/drawing/2014/main" id="{06549B38-6FCD-4097-8979-051904716C2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602" y="1288323"/>
            <a:ext cx="5239954" cy="271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30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1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E8EF61-6E92-47C2-989E-C3A783E91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772" y="1144980"/>
            <a:ext cx="5063458" cy="15607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Khám</a:t>
            </a:r>
            <a:r>
              <a:rPr lang="en-US" dirty="0"/>
              <a:t> </a:t>
            </a:r>
            <a:r>
              <a:rPr lang="en-US" dirty="0" err="1"/>
              <a:t>phá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- Symbol</a:t>
            </a:r>
          </a:p>
        </p:txBody>
      </p:sp>
      <p:sp>
        <p:nvSpPr>
          <p:cNvPr id="59" name="Freeform: Shape 53">
            <a:extLst>
              <a:ext uri="{FF2B5EF4-FFF2-40B4-BE49-F238E27FC236}">
                <a16:creationId xmlns:a16="http://schemas.microsoft.com/office/drawing/2014/main" id="{5DCD51DF-47F0-4E43-9A0F-6B18888E09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0"/>
            <a:ext cx="4901184" cy="4032504"/>
          </a:xfrm>
          <a:custGeom>
            <a:avLst/>
            <a:gdLst>
              <a:gd name="connsiteX0" fmla="*/ 0 w 4901184"/>
              <a:gd name="connsiteY0" fmla="*/ 0 h 4032504"/>
              <a:gd name="connsiteX1" fmla="*/ 4901184 w 4901184"/>
              <a:gd name="connsiteY1" fmla="*/ 0 h 4032504"/>
              <a:gd name="connsiteX2" fmla="*/ 4901184 w 4901184"/>
              <a:gd name="connsiteY2" fmla="*/ 3813911 h 4032504"/>
              <a:gd name="connsiteX3" fmla="*/ 4682591 w 4901184"/>
              <a:gd name="connsiteY3" fmla="*/ 4032504 h 4032504"/>
              <a:gd name="connsiteX4" fmla="*/ 218593 w 4901184"/>
              <a:gd name="connsiteY4" fmla="*/ 4032504 h 4032504"/>
              <a:gd name="connsiteX5" fmla="*/ 0 w 4901184"/>
              <a:gd name="connsiteY5" fmla="*/ 3813911 h 403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032504">
                <a:moveTo>
                  <a:pt x="0" y="0"/>
                </a:moveTo>
                <a:lnTo>
                  <a:pt x="4901184" y="0"/>
                </a:lnTo>
                <a:lnTo>
                  <a:pt x="4901184" y="3813911"/>
                </a:lnTo>
                <a:cubicBezTo>
                  <a:pt x="4901184" y="3934637"/>
                  <a:pt x="4803317" y="4032504"/>
                  <a:pt x="4682591" y="4032504"/>
                </a:cubicBezTo>
                <a:lnTo>
                  <a:pt x="218593" y="4032504"/>
                </a:lnTo>
                <a:cubicBezTo>
                  <a:pt x="97867" y="4032504"/>
                  <a:pt x="0" y="3934637"/>
                  <a:pt x="0" y="381391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3D2A823F-3501-42FE-AA79-81397A58E1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090" y="-3"/>
            <a:ext cx="4572000" cy="3867912"/>
          </a:xfrm>
          <a:custGeom>
            <a:avLst/>
            <a:gdLst>
              <a:gd name="connsiteX0" fmla="*/ 0 w 4572000"/>
              <a:gd name="connsiteY0" fmla="*/ 0 h 3867912"/>
              <a:gd name="connsiteX1" fmla="*/ 4572000 w 4572000"/>
              <a:gd name="connsiteY1" fmla="*/ 0 h 3867912"/>
              <a:gd name="connsiteX2" fmla="*/ 4572000 w 4572000"/>
              <a:gd name="connsiteY2" fmla="*/ 3704966 h 3867912"/>
              <a:gd name="connsiteX3" fmla="*/ 4409054 w 4572000"/>
              <a:gd name="connsiteY3" fmla="*/ 3867912 h 3867912"/>
              <a:gd name="connsiteX4" fmla="*/ 162946 w 4572000"/>
              <a:gd name="connsiteY4" fmla="*/ 3867912 h 3867912"/>
              <a:gd name="connsiteX5" fmla="*/ 0 w 4572000"/>
              <a:gd name="connsiteY5" fmla="*/ 3704966 h 3867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3867912">
                <a:moveTo>
                  <a:pt x="0" y="0"/>
                </a:moveTo>
                <a:lnTo>
                  <a:pt x="4572000" y="0"/>
                </a:lnTo>
                <a:lnTo>
                  <a:pt x="4572000" y="3704966"/>
                </a:lnTo>
                <a:cubicBezTo>
                  <a:pt x="4572000" y="3794959"/>
                  <a:pt x="4499047" y="3867912"/>
                  <a:pt x="4409054" y="3867912"/>
                </a:cubicBezTo>
                <a:lnTo>
                  <a:pt x="162946" y="3867912"/>
                </a:lnTo>
                <a:cubicBezTo>
                  <a:pt x="72953" y="3867912"/>
                  <a:pt x="0" y="3794959"/>
                  <a:pt x="0" y="370496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4" name="Picture 23" descr="Chart, bar chart&#10;&#10;Description automatically generated">
            <a:extLst>
              <a:ext uri="{FF2B5EF4-FFF2-40B4-BE49-F238E27FC236}">
                <a16:creationId xmlns:a16="http://schemas.microsoft.com/office/drawing/2014/main" id="{6D338FD8-FB58-4315-A604-80EB29CAA10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90" y="51779"/>
            <a:ext cx="4572000" cy="3797657"/>
          </a:xfrm>
          <a:prstGeom prst="rect">
            <a:avLst/>
          </a:prstGeom>
        </p:spPr>
      </p:pic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767CF198-49C5-4D2A-93C6-A7A4D04B9B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4241249"/>
            <a:ext cx="4901184" cy="2616751"/>
          </a:xfrm>
          <a:custGeom>
            <a:avLst/>
            <a:gdLst>
              <a:gd name="connsiteX0" fmla="*/ 218593 w 4901184"/>
              <a:gd name="connsiteY0" fmla="*/ 0 h 2616751"/>
              <a:gd name="connsiteX1" fmla="*/ 4682591 w 4901184"/>
              <a:gd name="connsiteY1" fmla="*/ 0 h 2616751"/>
              <a:gd name="connsiteX2" fmla="*/ 4901184 w 4901184"/>
              <a:gd name="connsiteY2" fmla="*/ 218593 h 2616751"/>
              <a:gd name="connsiteX3" fmla="*/ 4901184 w 4901184"/>
              <a:gd name="connsiteY3" fmla="*/ 2616751 h 2616751"/>
              <a:gd name="connsiteX4" fmla="*/ 0 w 4901184"/>
              <a:gd name="connsiteY4" fmla="*/ 2616751 h 2616751"/>
              <a:gd name="connsiteX5" fmla="*/ 0 w 4901184"/>
              <a:gd name="connsiteY5" fmla="*/ 218593 h 2616751"/>
              <a:gd name="connsiteX6" fmla="*/ 218593 w 4901184"/>
              <a:gd name="connsiteY6" fmla="*/ 0 h 2616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1184" h="2616751">
                <a:moveTo>
                  <a:pt x="218593" y="0"/>
                </a:move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2616751"/>
                </a:lnTo>
                <a:lnTo>
                  <a:pt x="0" y="2616751"/>
                </a:ln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4D1EC289-2791-41B5-B240-03653B703D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090" y="4405843"/>
            <a:ext cx="4572000" cy="2452159"/>
          </a:xfrm>
          <a:custGeom>
            <a:avLst/>
            <a:gdLst>
              <a:gd name="connsiteX0" fmla="*/ 162946 w 4572000"/>
              <a:gd name="connsiteY0" fmla="*/ 0 h 2452159"/>
              <a:gd name="connsiteX1" fmla="*/ 4409054 w 4572000"/>
              <a:gd name="connsiteY1" fmla="*/ 0 h 2452159"/>
              <a:gd name="connsiteX2" fmla="*/ 4572000 w 4572000"/>
              <a:gd name="connsiteY2" fmla="*/ 162946 h 2452159"/>
              <a:gd name="connsiteX3" fmla="*/ 4572000 w 4572000"/>
              <a:gd name="connsiteY3" fmla="*/ 2452159 h 2452159"/>
              <a:gd name="connsiteX4" fmla="*/ 0 w 4572000"/>
              <a:gd name="connsiteY4" fmla="*/ 2452159 h 2452159"/>
              <a:gd name="connsiteX5" fmla="*/ 0 w 4572000"/>
              <a:gd name="connsiteY5" fmla="*/ 162946 h 2452159"/>
              <a:gd name="connsiteX6" fmla="*/ 162946 w 4572000"/>
              <a:gd name="connsiteY6" fmla="*/ 0 h 245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72000" h="2452159">
                <a:moveTo>
                  <a:pt x="162946" y="0"/>
                </a:moveTo>
                <a:lnTo>
                  <a:pt x="4409054" y="0"/>
                </a:lnTo>
                <a:cubicBezTo>
                  <a:pt x="4499047" y="0"/>
                  <a:pt x="4572000" y="72953"/>
                  <a:pt x="4572000" y="162946"/>
                </a:cubicBezTo>
                <a:lnTo>
                  <a:pt x="4572000" y="2452159"/>
                </a:lnTo>
                <a:lnTo>
                  <a:pt x="0" y="2452159"/>
                </a:lnTo>
                <a:lnTo>
                  <a:pt x="0" y="162946"/>
                </a:lnTo>
                <a:cubicBezTo>
                  <a:pt x="0" y="72953"/>
                  <a:pt x="72953" y="0"/>
                  <a:pt x="16294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2" name="Picture 21" descr="Chart, bar chart&#10;&#10;Description automatically generated">
            <a:extLst>
              <a:ext uri="{FF2B5EF4-FFF2-40B4-BE49-F238E27FC236}">
                <a16:creationId xmlns:a16="http://schemas.microsoft.com/office/drawing/2014/main" id="{81BD761D-2D92-4A9F-A6B1-FD2E0ED9C00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90" y="4433550"/>
            <a:ext cx="4572000" cy="2452159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247F45B-2D22-4BFB-94B2-11F0E9F67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6772" y="2978639"/>
            <a:ext cx="5063457" cy="2729196"/>
          </a:xfrm>
        </p:spPr>
        <p:txBody>
          <a:bodyPr>
            <a:normAutofit/>
          </a:bodyPr>
          <a:lstStyle/>
          <a:p>
            <a:r>
              <a:rPr lang="en-US" b="1" dirty="0" err="1">
                <a:effectLst/>
              </a:rPr>
              <a:t>C</a:t>
            </a:r>
            <a:r>
              <a:rPr lang="en-US" b="1" dirty="0" err="1" smtClean="0">
                <a:effectLst/>
              </a:rPr>
              <a:t>ác</a:t>
            </a:r>
            <a:r>
              <a:rPr lang="en-US" b="1" dirty="0" smtClean="0">
                <a:effectLst/>
              </a:rPr>
              <a:t> </a:t>
            </a:r>
            <a:r>
              <a:rPr lang="en-US" b="1" dirty="0" err="1">
                <a:effectLst/>
              </a:rPr>
              <a:t>cặp</a:t>
            </a:r>
            <a:r>
              <a:rPr lang="en-US" b="1" dirty="0">
                <a:effectLst/>
              </a:rPr>
              <a:t> </a:t>
            </a:r>
            <a:r>
              <a:rPr lang="en-US" b="1" dirty="0" err="1">
                <a:effectLst/>
              </a:rPr>
              <a:t>tiền</a:t>
            </a:r>
            <a:r>
              <a:rPr lang="en-US" b="1" dirty="0">
                <a:effectLst/>
              </a:rPr>
              <a:t> </a:t>
            </a:r>
            <a:r>
              <a:rPr lang="en-US" b="1" dirty="0" err="1">
                <a:effectLst/>
              </a:rPr>
              <a:t>gian</a:t>
            </a:r>
            <a:r>
              <a:rPr lang="en-US" b="1" dirty="0">
                <a:effectLst/>
              </a:rPr>
              <a:t> </a:t>
            </a:r>
            <a:r>
              <a:rPr lang="en-US" b="1" dirty="0" err="1">
                <a:effectLst/>
              </a:rPr>
              <a:t>lận</a:t>
            </a:r>
            <a:r>
              <a:rPr lang="en-US" b="1" dirty="0">
                <a:effectLst/>
              </a:rPr>
              <a:t> </a:t>
            </a:r>
            <a:r>
              <a:rPr lang="en-US" b="1" dirty="0" err="1">
                <a:effectLst/>
              </a:rPr>
              <a:t>thì</a:t>
            </a:r>
            <a:r>
              <a:rPr lang="en-US" b="1" dirty="0">
                <a:effectLst/>
              </a:rPr>
              <a:t> </a:t>
            </a:r>
            <a:r>
              <a:rPr lang="en-US" b="1" dirty="0" err="1">
                <a:effectLst/>
              </a:rPr>
              <a:t>tập</a:t>
            </a:r>
            <a:r>
              <a:rPr lang="en-US" b="1" dirty="0">
                <a:effectLst/>
              </a:rPr>
              <a:t> </a:t>
            </a:r>
            <a:r>
              <a:rPr lang="en-US" b="1" dirty="0" err="1">
                <a:effectLst/>
              </a:rPr>
              <a:t>trung</a:t>
            </a:r>
            <a:r>
              <a:rPr lang="en-US" b="1" dirty="0">
                <a:effectLst/>
              </a:rPr>
              <a:t> </a:t>
            </a:r>
            <a:r>
              <a:rPr lang="en-US" b="1" dirty="0" err="1">
                <a:effectLst/>
              </a:rPr>
              <a:t>rất</a:t>
            </a:r>
            <a:r>
              <a:rPr lang="en-US" b="1" dirty="0">
                <a:effectLst/>
              </a:rPr>
              <a:t> </a:t>
            </a:r>
            <a:r>
              <a:rPr lang="en-US" b="1" dirty="0" err="1">
                <a:effectLst/>
              </a:rPr>
              <a:t>nhiều</a:t>
            </a:r>
            <a:r>
              <a:rPr lang="en-US" b="1" dirty="0">
                <a:effectLst/>
              </a:rPr>
              <a:t> </a:t>
            </a:r>
            <a:r>
              <a:rPr lang="en-US" b="1" dirty="0" err="1">
                <a:effectLst/>
              </a:rPr>
              <a:t>vào</a:t>
            </a:r>
            <a:r>
              <a:rPr lang="en-US" b="1" dirty="0">
                <a:effectLst/>
              </a:rPr>
              <a:t> </a:t>
            </a:r>
            <a:r>
              <a:rPr lang="en-US" b="1" dirty="0" err="1">
                <a:effectLst/>
              </a:rPr>
              <a:t>các</a:t>
            </a:r>
            <a:r>
              <a:rPr lang="en-US" b="1" dirty="0">
                <a:effectLst/>
              </a:rPr>
              <a:t> </a:t>
            </a:r>
            <a:r>
              <a:rPr lang="en-US" b="1" dirty="0" err="1">
                <a:effectLst/>
              </a:rPr>
              <a:t>cặp</a:t>
            </a:r>
            <a:r>
              <a:rPr lang="en-US" b="1" dirty="0">
                <a:effectLst/>
              </a:rPr>
              <a:t> </a:t>
            </a:r>
            <a:r>
              <a:rPr lang="en-US" b="1" dirty="0" err="1">
                <a:effectLst/>
              </a:rPr>
              <a:t>tiền</a:t>
            </a:r>
            <a:r>
              <a:rPr lang="en-US" b="1" dirty="0">
                <a:effectLst/>
              </a:rPr>
              <a:t> </a:t>
            </a:r>
            <a:r>
              <a:rPr lang="en-US" b="1" dirty="0" err="1">
                <a:effectLst/>
              </a:rPr>
              <a:t>chứa</a:t>
            </a:r>
            <a:r>
              <a:rPr lang="en-US" b="1" dirty="0">
                <a:effectLst/>
              </a:rPr>
              <a:t> EUR, USD, GBP, JPY </a:t>
            </a:r>
            <a:r>
              <a:rPr lang="en-US" b="1" dirty="0" err="1">
                <a:effectLst/>
              </a:rPr>
              <a:t>bởi</a:t>
            </a:r>
            <a:r>
              <a:rPr lang="en-US" b="1" dirty="0">
                <a:effectLst/>
              </a:rPr>
              <a:t> </a:t>
            </a:r>
            <a:r>
              <a:rPr lang="en-US" b="1" dirty="0" err="1">
                <a:effectLst/>
              </a:rPr>
              <a:t>vì</a:t>
            </a:r>
            <a:r>
              <a:rPr lang="en-US" b="1" dirty="0">
                <a:effectLst/>
              </a:rPr>
              <a:t> </a:t>
            </a:r>
            <a:r>
              <a:rPr lang="en-US" b="1" dirty="0" err="1">
                <a:effectLst/>
              </a:rPr>
              <a:t>đây</a:t>
            </a:r>
            <a:r>
              <a:rPr lang="en-US" b="1" dirty="0">
                <a:effectLst/>
              </a:rPr>
              <a:t> </a:t>
            </a:r>
            <a:r>
              <a:rPr lang="en-US" b="1" dirty="0" err="1">
                <a:effectLst/>
              </a:rPr>
              <a:t>là</a:t>
            </a:r>
            <a:r>
              <a:rPr lang="en-US" b="1" dirty="0">
                <a:effectLst/>
              </a:rPr>
              <a:t> </a:t>
            </a:r>
            <a:r>
              <a:rPr lang="en-US" b="1" dirty="0" err="1">
                <a:effectLst/>
              </a:rPr>
              <a:t>các</a:t>
            </a:r>
            <a:r>
              <a:rPr lang="en-US" b="1" dirty="0">
                <a:effectLst/>
              </a:rPr>
              <a:t> </a:t>
            </a:r>
            <a:r>
              <a:rPr lang="en-US" b="1" dirty="0" err="1">
                <a:effectLst/>
              </a:rPr>
              <a:t>đồng</a:t>
            </a:r>
            <a:r>
              <a:rPr lang="en-US" b="1" dirty="0">
                <a:effectLst/>
              </a:rPr>
              <a:t> </a:t>
            </a:r>
            <a:r>
              <a:rPr lang="en-US" b="1" dirty="0" err="1">
                <a:effectLst/>
              </a:rPr>
              <a:t>tiền</a:t>
            </a:r>
            <a:r>
              <a:rPr lang="en-US" b="1" dirty="0">
                <a:effectLst/>
              </a:rPr>
              <a:t> </a:t>
            </a:r>
            <a:r>
              <a:rPr lang="en-US" b="1" dirty="0" err="1">
                <a:effectLst/>
              </a:rPr>
              <a:t>thường</a:t>
            </a:r>
            <a:r>
              <a:rPr lang="en-US" b="1" dirty="0">
                <a:effectLst/>
              </a:rPr>
              <a:t> </a:t>
            </a:r>
            <a:r>
              <a:rPr lang="en-US" b="1" dirty="0" err="1">
                <a:effectLst/>
              </a:rPr>
              <a:t>có</a:t>
            </a:r>
            <a:r>
              <a:rPr lang="en-US" b="1" dirty="0">
                <a:effectLst/>
              </a:rPr>
              <a:t> </a:t>
            </a:r>
            <a:r>
              <a:rPr lang="en-US" b="1" dirty="0" err="1">
                <a:effectLst/>
              </a:rPr>
              <a:t>các</a:t>
            </a:r>
            <a:r>
              <a:rPr lang="en-US" b="1" dirty="0">
                <a:effectLst/>
              </a:rPr>
              <a:t> </a:t>
            </a:r>
            <a:r>
              <a:rPr lang="en-US" b="1" dirty="0" err="1">
                <a:effectLst/>
              </a:rPr>
              <a:t>biến</a:t>
            </a:r>
            <a:r>
              <a:rPr lang="en-US" b="1" dirty="0">
                <a:effectLst/>
              </a:rPr>
              <a:t> </a:t>
            </a:r>
            <a:r>
              <a:rPr lang="en-US" b="1" dirty="0" err="1">
                <a:effectLst/>
              </a:rPr>
              <a:t>động</a:t>
            </a:r>
            <a:r>
              <a:rPr lang="en-US" b="1" dirty="0">
                <a:effectLst/>
              </a:rPr>
              <a:t> </a:t>
            </a:r>
            <a:r>
              <a:rPr lang="en-US" b="1" dirty="0" err="1">
                <a:effectLst/>
              </a:rPr>
              <a:t>rất</a:t>
            </a:r>
            <a:r>
              <a:rPr lang="en-US" b="1" dirty="0">
                <a:effectLst/>
              </a:rPr>
              <a:t> </a:t>
            </a:r>
            <a:r>
              <a:rPr lang="en-US" b="1" dirty="0" err="1">
                <a:effectLst/>
              </a:rPr>
              <a:t>lớn</a:t>
            </a:r>
            <a:r>
              <a:rPr lang="en-US" b="1" dirty="0">
                <a:effectLst/>
              </a:rPr>
              <a:t>. </a:t>
            </a:r>
            <a:r>
              <a:rPr lang="en-US" b="1" dirty="0" err="1">
                <a:effectLst/>
              </a:rPr>
              <a:t>Dễ</a:t>
            </a:r>
            <a:r>
              <a:rPr lang="en-US" b="1" dirty="0">
                <a:effectLst/>
              </a:rPr>
              <a:t> </a:t>
            </a:r>
            <a:r>
              <a:rPr lang="en-US" b="1" dirty="0" err="1">
                <a:effectLst/>
              </a:rPr>
              <a:t>dàng</a:t>
            </a:r>
            <a:r>
              <a:rPr lang="en-US" b="1" dirty="0">
                <a:effectLst/>
              </a:rPr>
              <a:t> </a:t>
            </a:r>
            <a:r>
              <a:rPr lang="en-US" b="1" dirty="0" err="1">
                <a:effectLst/>
              </a:rPr>
              <a:t>kiếm</a:t>
            </a:r>
            <a:r>
              <a:rPr lang="en-US" b="1" dirty="0">
                <a:effectLst/>
              </a:rPr>
              <a:t> </a:t>
            </a:r>
            <a:r>
              <a:rPr lang="en-US" b="1" dirty="0" err="1">
                <a:effectLst/>
              </a:rPr>
              <a:t>lời</a:t>
            </a:r>
            <a:r>
              <a:rPr lang="en-US" b="1" dirty="0">
                <a:effectLst/>
              </a:rPr>
              <a:t> </a:t>
            </a:r>
            <a:r>
              <a:rPr lang="en-US" b="1" dirty="0" err="1">
                <a:effectLst/>
              </a:rPr>
              <a:t>từ</a:t>
            </a:r>
            <a:r>
              <a:rPr lang="en-US" b="1" dirty="0">
                <a:effectLst/>
              </a:rPr>
              <a:t> </a:t>
            </a:r>
            <a:r>
              <a:rPr lang="en-US" b="1" dirty="0" err="1">
                <a:effectLst/>
              </a:rPr>
              <a:t>các</a:t>
            </a:r>
            <a:r>
              <a:rPr lang="en-US" b="1" dirty="0">
                <a:effectLst/>
              </a:rPr>
              <a:t> </a:t>
            </a:r>
            <a:r>
              <a:rPr lang="en-US" b="1" dirty="0" err="1">
                <a:effectLst/>
              </a:rPr>
              <a:t>cặp</a:t>
            </a:r>
            <a:r>
              <a:rPr lang="en-US" b="1" dirty="0">
                <a:effectLst/>
              </a:rPr>
              <a:t> </a:t>
            </a:r>
            <a:r>
              <a:rPr lang="en-US" b="1" dirty="0" err="1">
                <a:effectLst/>
              </a:rPr>
              <a:t>tiền</a:t>
            </a:r>
            <a:r>
              <a:rPr lang="en-US" b="1" dirty="0">
                <a:effectLst/>
              </a:rPr>
              <a:t> </a:t>
            </a:r>
            <a:r>
              <a:rPr lang="en-US" b="1" dirty="0" err="1" smtClean="0">
                <a:effectLst/>
              </a:rPr>
              <a:t>này</a:t>
            </a:r>
            <a:r>
              <a:rPr lang="en-US" b="1" dirty="0" smtClean="0">
                <a:effectLst/>
              </a:rPr>
              <a:t>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0A2655-6945-4FD6-A69D-6F4F3B302ABB}"/>
              </a:ext>
            </a:extLst>
          </p:cNvPr>
          <p:cNvSpPr txBox="1"/>
          <p:nvPr/>
        </p:nvSpPr>
        <p:spPr>
          <a:xfrm>
            <a:off x="1967345" y="3429000"/>
            <a:ext cx="256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0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Mối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giữa</a:t>
            </a:r>
            <a:r>
              <a:rPr lang="en-US" dirty="0" smtClean="0"/>
              <a:t> </a:t>
            </a:r>
            <a:r>
              <a:rPr lang="en-US" dirty="0" err="1" smtClean="0"/>
              <a:t>Balance,Bonus,Volume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2207491"/>
            <a:ext cx="9836728" cy="437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27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Tỉ</a:t>
            </a:r>
            <a:r>
              <a:rPr lang="en-US" dirty="0" smtClean="0"/>
              <a:t> </a:t>
            </a:r>
            <a:r>
              <a:rPr lang="en-US" dirty="0" err="1" smtClean="0"/>
              <a:t>lệ</a:t>
            </a:r>
            <a:r>
              <a:rPr lang="en-US" dirty="0" smtClean="0"/>
              <a:t> Balance, Bonus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18" y="1866900"/>
            <a:ext cx="10002981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308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924</Words>
  <Application>Microsoft Office PowerPoint</Application>
  <PresentationFormat>Widescreen</PresentationFormat>
  <Paragraphs>126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 Nova</vt:lpstr>
      <vt:lpstr>Arial Nova Light</vt:lpstr>
      <vt:lpstr>Calibri</vt:lpstr>
      <vt:lpstr>Times New Roman</vt:lpstr>
      <vt:lpstr>Trebuchet MS</vt:lpstr>
      <vt:lpstr>Wingdings 2</vt:lpstr>
      <vt:lpstr>SlateVTI</vt:lpstr>
      <vt:lpstr>DỰ ĐOÁN NHỮNG GIAO DỊCH GIAN LẬN TRONG SÀN FOREX  24/11/2020 </vt:lpstr>
      <vt:lpstr>Lĩnh vực</vt:lpstr>
      <vt:lpstr>Giới thiệu vấn đề</vt:lpstr>
      <vt:lpstr>Giải pháp</vt:lpstr>
      <vt:lpstr>Mô tả dữ liệu</vt:lpstr>
      <vt:lpstr>Khám phá dữ liệu - Volume</vt:lpstr>
      <vt:lpstr>Khám phá dữ liệu - Symbol</vt:lpstr>
      <vt:lpstr>Mối quan hệ giữa Balance,Bonus,Volume</vt:lpstr>
      <vt:lpstr>Tỉ lệ Balance, Bonus</vt:lpstr>
      <vt:lpstr>Khám phá dữ liệu – Balance,Bonus</vt:lpstr>
      <vt:lpstr>Khám phá dữ liệu xem xét trên mức độ từng account</vt:lpstr>
      <vt:lpstr>Khám phá dữ liệu – Num_of_order</vt:lpstr>
      <vt:lpstr>Khám phá dữ liệu – Sum_of_vol</vt:lpstr>
      <vt:lpstr>Khám phá dữ liệu – Num_of_sym</vt:lpstr>
      <vt:lpstr>Khám phá dữ liệu – Target</vt:lpstr>
      <vt:lpstr>Kết luận</vt:lpstr>
      <vt:lpstr>Modeling</vt:lpstr>
      <vt:lpstr>Modeling</vt:lpstr>
      <vt:lpstr>Modeling</vt:lpstr>
      <vt:lpstr>Giải pháp 2</vt:lpstr>
      <vt:lpstr>Dữ liệu sau khi biến đổi – giải pháp 2</vt:lpstr>
      <vt:lpstr>Đánh giá – kết luận – khả năng áp dụng vào doanh nghiệp</vt:lpstr>
      <vt:lpstr>Kết thúc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DỰ ĐOÁN NHỮNG GIAO DỊCH GIAN LẬN TRONG SÀN FOREX  24/11/2020 </dc:title>
  <dc:creator>Bao Hoang</dc:creator>
  <cp:lastModifiedBy>Admin</cp:lastModifiedBy>
  <cp:revision>9</cp:revision>
  <dcterms:created xsi:type="dcterms:W3CDTF">2020-11-24T11:30:54Z</dcterms:created>
  <dcterms:modified xsi:type="dcterms:W3CDTF">2020-11-26T06:41:29Z</dcterms:modified>
</cp:coreProperties>
</file>